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 id="2147483652" r:id="rId5"/>
    <p:sldMasterId id="2147483654" r:id="rId6"/>
    <p:sldMasterId id="2147483656" r:id="rId7"/>
    <p:sldMasterId id="2147483658" r:id="rId8"/>
    <p:sldMasterId id="2147483660" r:id="rId9"/>
    <p:sldMasterId id="2147483662" r:id="rId10"/>
    <p:sldMasterId id="2147483664" r:id="rId11"/>
    <p:sldMasterId id="2147483666" r:id="rId12"/>
    <p:sldMasterId id="2147483668" r:id="rId13"/>
    <p:sldMasterId id="2147483670"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Lst>
  <p:sldSz cy="8229600" cx="14630400"/>
  <p:notesSz cx="8229600" cy="14630400"/>
  <p:embeddedFontLst>
    <p:embeddedFont>
      <p:font typeface="Cabin"/>
      <p:regular r:id="rId41"/>
      <p:bold r:id="rId42"/>
      <p:italic r:id="rId43"/>
      <p:boldItalic r:id="rId44"/>
    </p:embeddedFont>
    <p:embeddedFont>
      <p:font typeface="Unbounde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gmrxTkyPSp0EgSqVr6qXEoLdO4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20" Type="http://schemas.openxmlformats.org/officeDocument/2006/relationships/slide" Target="slides/slide5.xml"/><Relationship Id="rId42" Type="http://schemas.openxmlformats.org/officeDocument/2006/relationships/font" Target="fonts/Cabin-bold.fntdata"/><Relationship Id="rId41" Type="http://schemas.openxmlformats.org/officeDocument/2006/relationships/font" Target="fonts/Cabin-regular.fntdata"/><Relationship Id="rId22" Type="http://schemas.openxmlformats.org/officeDocument/2006/relationships/slide" Target="slides/slide7.xml"/><Relationship Id="rId44" Type="http://schemas.openxmlformats.org/officeDocument/2006/relationships/font" Target="fonts/Cabin-boldItalic.fntdata"/><Relationship Id="rId21" Type="http://schemas.openxmlformats.org/officeDocument/2006/relationships/slide" Target="slides/slide6.xml"/><Relationship Id="rId43" Type="http://schemas.openxmlformats.org/officeDocument/2006/relationships/font" Target="fonts/Cabin-italic.fntdata"/><Relationship Id="rId24" Type="http://schemas.openxmlformats.org/officeDocument/2006/relationships/slide" Target="slides/slide9.xml"/><Relationship Id="rId46" Type="http://schemas.openxmlformats.org/officeDocument/2006/relationships/font" Target="fonts/Unbounded-bold.fntdata"/><Relationship Id="rId23" Type="http://schemas.openxmlformats.org/officeDocument/2006/relationships/slide" Target="slides/slide8.xml"/><Relationship Id="rId45" Type="http://schemas.openxmlformats.org/officeDocument/2006/relationships/font" Target="fonts/Unbounded-regular.fntdata"/><Relationship Id="rId1" Type="http://schemas.openxmlformats.org/officeDocument/2006/relationships/theme" Target="theme/theme1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26" Type="http://schemas.openxmlformats.org/officeDocument/2006/relationships/slide" Target="slides/slide11.xml"/><Relationship Id="rId25" Type="http://schemas.openxmlformats.org/officeDocument/2006/relationships/slide" Target="slides/slide10.xml"/><Relationship Id="rId47" Type="http://customschemas.google.com/relationships/presentationmetadata" Target="metadata"/><Relationship Id="rId28" Type="http://schemas.openxmlformats.org/officeDocument/2006/relationships/slide" Target="slides/slide13.xml"/><Relationship Id="rId27" Type="http://schemas.openxmlformats.org/officeDocument/2006/relationships/slide" Target="slides/slide12.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1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16.xml"/><Relationship Id="rId30" Type="http://schemas.openxmlformats.org/officeDocument/2006/relationships/slide" Target="slides/slide15.xml"/><Relationship Id="rId11" Type="http://schemas.openxmlformats.org/officeDocument/2006/relationships/slideMaster" Target="slideMasters/slideMaster9.xml"/><Relationship Id="rId33" Type="http://schemas.openxmlformats.org/officeDocument/2006/relationships/slide" Target="slides/slide18.xml"/><Relationship Id="rId10" Type="http://schemas.openxmlformats.org/officeDocument/2006/relationships/slideMaster" Target="slideMasters/slideMaster8.xml"/><Relationship Id="rId32" Type="http://schemas.openxmlformats.org/officeDocument/2006/relationships/slide" Target="slides/slide17.xml"/><Relationship Id="rId13" Type="http://schemas.openxmlformats.org/officeDocument/2006/relationships/slideMaster" Target="slideMasters/slideMaster11.xml"/><Relationship Id="rId35" Type="http://schemas.openxmlformats.org/officeDocument/2006/relationships/slide" Target="slides/slide20.xml"/><Relationship Id="rId12" Type="http://schemas.openxmlformats.org/officeDocument/2006/relationships/slideMaster" Target="slideMasters/slideMaster10.xml"/><Relationship Id="rId34" Type="http://schemas.openxmlformats.org/officeDocument/2006/relationships/slide" Target="slides/slide19.xml"/><Relationship Id="rId15" Type="http://schemas.openxmlformats.org/officeDocument/2006/relationships/notesMaster" Target="notesMasters/notesMaster1.xml"/><Relationship Id="rId37" Type="http://schemas.openxmlformats.org/officeDocument/2006/relationships/slide" Target="slides/slide22.xml"/><Relationship Id="rId14" Type="http://schemas.openxmlformats.org/officeDocument/2006/relationships/slideMaster" Target="slideMasters/slideMaster12.xml"/><Relationship Id="rId36" Type="http://schemas.openxmlformats.org/officeDocument/2006/relationships/slide" Target="slides/slide21.xml"/><Relationship Id="rId17" Type="http://schemas.openxmlformats.org/officeDocument/2006/relationships/slide" Target="slides/slide2.xml"/><Relationship Id="rId39" Type="http://schemas.openxmlformats.org/officeDocument/2006/relationships/slide" Target="slides/slide24.xml"/><Relationship Id="rId16" Type="http://schemas.openxmlformats.org/officeDocument/2006/relationships/slide" Target="slides/slide1.xml"/><Relationship Id="rId38" Type="http://schemas.openxmlformats.org/officeDocument/2006/relationships/slide" Target="slides/slide23.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1: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80" name="Google Shape;80;p1: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0: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10: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23" name="Google Shape;223;p10: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 name="Google Shape;232;p11: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33" name="Google Shape;233;p11: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p12: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43" name="Google Shape;243;p12: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3: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p13: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53" name="Google Shape;253;p13: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4: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63" name="Google Shape;263;p14: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p15: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73" name="Google Shape;273;p15: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 name="Google Shape;282;p16: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83" name="Google Shape;283;p16: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p17: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93" name="Google Shape;293;p17: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8: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18: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303" name="Google Shape;303;p18: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9: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19: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313" name="Google Shape;313;p19: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p2: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91" name="Google Shape;91;p2: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0: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 name="Google Shape;322;p20: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323" name="Google Shape;323;p20: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 name="Google Shape;332;p21: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333" name="Google Shape;333;p21: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p22: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343" name="Google Shape;343;p22: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3: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 name="Google Shape;352;p23: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353" name="Google Shape;353;p23: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4: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24: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373" name="Google Shape;373;p24: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5: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9" name="Google Shape;389;p25: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390" name="Google Shape;390;p25: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11" name="Google Shape;111;p3: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4: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24" name="Google Shape;124;p4: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5: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49" name="Google Shape;149;p5: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6: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69" name="Google Shape;169;p6: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7: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90" name="Google Shape;190;p7: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8: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03" name="Google Shape;203;p8: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9: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215900" lvl="0" marL="2159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13" name="Google Shape;213;p9: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lang="en-US" sz="1200" strike="noStrike">
                <a:solidFill>
                  <a:srgbClr val="000000"/>
                </a:solidFill>
                <a:latin typeface="Times New Roman"/>
                <a:ea typeface="Times New Roman"/>
                <a:cs typeface="Times New Roman"/>
                <a:sym typeface="Times New Roman"/>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type="blank">
  <p:cSld name="BLANK">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ype="blank">
  <p:cSld name="BLANK">
    <p:spTree>
      <p:nvGrpSpPr>
        <p:cNvPr id="76" name="Shape 7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typ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type="blank">
  <p:cSld name="BLANK">
    <p:spTree>
      <p:nvGrpSpPr>
        <p:cNvPr id="26" name="Shape 2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type="blank">
  <p:cSld name="BLANK">
    <p:spTree>
      <p:nvGrpSpPr>
        <p:cNvPr id="32" name="Shape 3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type="blank">
  <p:cSld name="BLANK">
    <p:spTree>
      <p:nvGrpSpPr>
        <p:cNvPr id="38" name="Shape 3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type="blank">
  <p:cSld name="BLANK">
    <p:spTree>
      <p:nvGrpSpPr>
        <p:cNvPr id="44"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type="blank">
  <p:cSld name="BLANK">
    <p:spTree>
      <p:nvGrpSpPr>
        <p:cNvPr id="62" name="Shape 6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theme" Target="../theme/theme11.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0.xml"/><Relationship Id="rId5" Type="http://schemas.openxmlformats.org/officeDocument/2006/relationships/theme" Target="../theme/theme3.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1.xml"/><Relationship Id="rId5" Type="http://schemas.openxmlformats.org/officeDocument/2006/relationships/theme" Target="../theme/theme1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2.xml"/><Relationship Id="rId5" Type="http://schemas.openxmlformats.org/officeDocument/2006/relationships/theme" Target="../theme/theme1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3.xml"/><Relationship Id="rId5"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4.xml"/><Relationship Id="rId5"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5.xml"/><Relationship Id="rId5" Type="http://schemas.openxmlformats.org/officeDocument/2006/relationships/theme" Target="../theme/theme9.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6.xml"/><Relationship Id="rId5" Type="http://schemas.openxmlformats.org/officeDocument/2006/relationships/theme" Target="../theme/theme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7.xml"/><Relationship Id="rId5" Type="http://schemas.openxmlformats.org/officeDocument/2006/relationships/theme" Target="../theme/theme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8.xml"/><Relationship Id="rId5" Type="http://schemas.openxmlformats.org/officeDocument/2006/relationships/theme" Target="../theme/theme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9.xml"/><Relationship Id="rId5"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preencoded.png" id="10" name="Google Shape;10;p26"/>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11" name="Google Shape;11;p26">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12" name="Google Shape;12;p26"/>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6"/>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descr="preencoded.png" id="64" name="Google Shape;64;p44"/>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65" name="Google Shape;65;p44">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66" name="Google Shape;66;p44"/>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Google Shape;67;p44"/>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6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descr="preencoded.png" id="70" name="Google Shape;70;p46"/>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71" name="Google Shape;71;p46">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72" name="Google Shape;72;p46"/>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46"/>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6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 name="Shape 15"/>
        <p:cNvGrpSpPr/>
        <p:nvPr/>
      </p:nvGrpSpPr>
      <p:grpSpPr>
        <a:xfrm>
          <a:off x="0" y="0"/>
          <a:ext cx="0" cy="0"/>
          <a:chOff x="0" y="0"/>
          <a:chExt cx="0" cy="0"/>
        </a:xfrm>
      </p:grpSpPr>
      <p:pic>
        <p:nvPicPr>
          <p:cNvPr descr="preencoded.png" id="16" name="Google Shape;16;p28"/>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17" name="Google Shape;17;p28">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18" name="Google Shape;18;p28"/>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28"/>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pic>
        <p:nvPicPr>
          <p:cNvPr descr="preencoded.png" id="22" name="Google Shape;22;p30"/>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23" name="Google Shape;23;p30">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24" name="Google Shape;24;p30"/>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30"/>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5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pic>
        <p:nvPicPr>
          <p:cNvPr descr="preencoded.png" id="28" name="Google Shape;28;p32"/>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29" name="Google Shape;29;p32">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30" name="Google Shape;30;p32"/>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32"/>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 name="Shape 33"/>
        <p:cNvGrpSpPr/>
        <p:nvPr/>
      </p:nvGrpSpPr>
      <p:grpSpPr>
        <a:xfrm>
          <a:off x="0" y="0"/>
          <a:ext cx="0" cy="0"/>
          <a:chOff x="0" y="0"/>
          <a:chExt cx="0" cy="0"/>
        </a:xfrm>
      </p:grpSpPr>
      <p:pic>
        <p:nvPicPr>
          <p:cNvPr descr="preencoded.png" id="34" name="Google Shape;34;p34"/>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35" name="Google Shape;35;p34">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36" name="Google Shape;36;p34"/>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34"/>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5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 name="Shape 39"/>
        <p:cNvGrpSpPr/>
        <p:nvPr/>
      </p:nvGrpSpPr>
      <p:grpSpPr>
        <a:xfrm>
          <a:off x="0" y="0"/>
          <a:ext cx="0" cy="0"/>
          <a:chOff x="0" y="0"/>
          <a:chExt cx="0" cy="0"/>
        </a:xfrm>
      </p:grpSpPr>
      <p:pic>
        <p:nvPicPr>
          <p:cNvPr descr="preencoded.png" id="40" name="Google Shape;40;p36"/>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41" name="Google Shape;41;p36">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42" name="Google Shape;42;p36"/>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36"/>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5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pic>
        <p:nvPicPr>
          <p:cNvPr descr="preencoded.png" id="46" name="Google Shape;46;p38"/>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47" name="Google Shape;47;p38">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48" name="Google Shape;48;p38"/>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38"/>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6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pic>
        <p:nvPicPr>
          <p:cNvPr descr="preencoded.png" id="52" name="Google Shape;52;p40"/>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53" name="Google Shape;53;p40">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54" name="Google Shape;54;p40"/>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40"/>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6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pic>
        <p:nvPicPr>
          <p:cNvPr descr="preencoded.png" id="58" name="Google Shape;58;p42"/>
          <p:cNvPicPr preferRelativeResize="0"/>
          <p:nvPr/>
        </p:nvPicPr>
        <p:blipFill rotWithShape="1">
          <a:blip r:embed="rId1">
            <a:alphaModFix/>
          </a:blip>
          <a:srcRect b="0" l="0" r="0" t="0"/>
          <a:stretch/>
        </p:blipFill>
        <p:spPr>
          <a:xfrm>
            <a:off x="0" y="0"/>
            <a:ext cx="14630040" cy="8229240"/>
          </a:xfrm>
          <a:prstGeom prst="rect">
            <a:avLst/>
          </a:prstGeom>
          <a:noFill/>
          <a:ln>
            <a:noFill/>
          </a:ln>
        </p:spPr>
      </p:pic>
      <p:pic>
        <p:nvPicPr>
          <p:cNvPr descr="preencoded.png" id="59" name="Google Shape;59;p42">
            <a:hlinkClick r:id="rId2"/>
          </p:cNvPr>
          <p:cNvPicPr preferRelativeResize="0"/>
          <p:nvPr/>
        </p:nvPicPr>
        <p:blipFill rotWithShape="1">
          <a:blip r:embed="rId3">
            <a:alphaModFix/>
          </a:blip>
          <a:srcRect b="0" l="0" r="0" t="0"/>
          <a:stretch/>
        </p:blipFill>
        <p:spPr>
          <a:xfrm>
            <a:off x="12839040" y="7749720"/>
            <a:ext cx="1722240" cy="411120"/>
          </a:xfrm>
          <a:prstGeom prst="rect">
            <a:avLst/>
          </a:prstGeom>
          <a:noFill/>
          <a:ln>
            <a:noFill/>
          </a:ln>
        </p:spPr>
      </p:pic>
      <p:sp>
        <p:nvSpPr>
          <p:cNvPr id="60" name="Google Shape;60;p42"/>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42"/>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6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p:nvPr/>
        </p:nvSpPr>
        <p:spPr>
          <a:xfrm>
            <a:off x="433440" y="243720"/>
            <a:ext cx="13763160" cy="7741440"/>
          </a:xfrm>
          <a:prstGeom prst="roundRect">
            <a:avLst>
              <a:gd fmla="val 516"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83" name="Google Shape;83;p1"/>
          <p:cNvPicPr preferRelativeResize="0"/>
          <p:nvPr/>
        </p:nvPicPr>
        <p:blipFill rotWithShape="1">
          <a:blip r:embed="rId3">
            <a:alphaModFix/>
          </a:blip>
          <a:srcRect b="0" l="0" r="0" t="0"/>
          <a:stretch/>
        </p:blipFill>
        <p:spPr>
          <a:xfrm>
            <a:off x="9035640" y="243720"/>
            <a:ext cx="5160960" cy="7741440"/>
          </a:xfrm>
          <a:prstGeom prst="rect">
            <a:avLst/>
          </a:prstGeom>
          <a:noFill/>
          <a:ln>
            <a:noFill/>
          </a:ln>
        </p:spPr>
      </p:pic>
      <p:sp>
        <p:nvSpPr>
          <p:cNvPr id="84" name="Google Shape;84;p1"/>
          <p:cNvSpPr/>
          <p:nvPr/>
        </p:nvSpPr>
        <p:spPr>
          <a:xfrm>
            <a:off x="1365120" y="1958400"/>
            <a:ext cx="6738480" cy="1080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lang="en-US" sz="6800" strike="noStrike">
                <a:solidFill>
                  <a:srgbClr val="FFFFFF"/>
                </a:solidFill>
                <a:latin typeface="Unbounded"/>
                <a:ea typeface="Unbounded"/>
                <a:cs typeface="Unbounded"/>
                <a:sym typeface="Unbounded"/>
              </a:rPr>
              <a:t>BudgetMate</a:t>
            </a:r>
            <a:endParaRPr b="0" sz="6800" strike="noStrike">
              <a:solidFill>
                <a:srgbClr val="000000"/>
              </a:solidFill>
              <a:latin typeface="Arial"/>
              <a:ea typeface="Arial"/>
              <a:cs typeface="Arial"/>
              <a:sym typeface="Arial"/>
            </a:endParaRPr>
          </a:p>
        </p:txBody>
      </p:sp>
      <p:sp>
        <p:nvSpPr>
          <p:cNvPr id="85" name="Google Shape;85;p1"/>
          <p:cNvSpPr/>
          <p:nvPr/>
        </p:nvSpPr>
        <p:spPr>
          <a:xfrm>
            <a:off x="1365120" y="3437640"/>
            <a:ext cx="6565320" cy="39096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None/>
            </a:pPr>
            <a:r>
              <a:rPr b="0" lang="en-US" sz="2450" strike="noStrike">
                <a:solidFill>
                  <a:srgbClr val="FFFFFF"/>
                </a:solidFill>
                <a:latin typeface="Unbounded"/>
                <a:ea typeface="Unbounded"/>
                <a:cs typeface="Unbounded"/>
                <a:sym typeface="Unbounded"/>
              </a:rPr>
              <a:t>Personal Budget Management App</a:t>
            </a:r>
            <a:endParaRPr b="0" sz="2450" strike="noStrike">
              <a:solidFill>
                <a:srgbClr val="000000"/>
              </a:solidFill>
              <a:latin typeface="Arial"/>
              <a:ea typeface="Arial"/>
              <a:cs typeface="Arial"/>
              <a:sym typeface="Arial"/>
            </a:endParaRPr>
          </a:p>
        </p:txBody>
      </p:sp>
      <p:sp>
        <p:nvSpPr>
          <p:cNvPr id="86" name="Google Shape;86;p1"/>
          <p:cNvSpPr/>
          <p:nvPr/>
        </p:nvSpPr>
        <p:spPr>
          <a:xfrm>
            <a:off x="1365120" y="4228200"/>
            <a:ext cx="6738480" cy="127728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An intuitive and feature-rich app to help users efficiently manage their personal finances and track income and expenses.</a:t>
            </a:r>
            <a:endParaRPr b="0" sz="2050" strike="noStrike">
              <a:solidFill>
                <a:srgbClr val="000000"/>
              </a:solidFill>
              <a:latin typeface="Arial"/>
              <a:ea typeface="Arial"/>
              <a:cs typeface="Arial"/>
              <a:sym typeface="Arial"/>
            </a:endParaRPr>
          </a:p>
        </p:txBody>
      </p:sp>
      <p:pic>
        <p:nvPicPr>
          <p:cNvPr descr="Screenshot_20241015-083220" id="87" name="Google Shape;87;p1"/>
          <p:cNvPicPr preferRelativeResize="0"/>
          <p:nvPr/>
        </p:nvPicPr>
        <p:blipFill rotWithShape="1">
          <a:blip r:embed="rId4">
            <a:alphaModFix/>
          </a:blip>
          <a:srcRect b="0" l="0" r="0" t="0"/>
          <a:stretch/>
        </p:blipFill>
        <p:spPr>
          <a:xfrm>
            <a:off x="9890760" y="586105"/>
            <a:ext cx="3450590" cy="69399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0"/>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26" name="Google Shape;226;p10"/>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27" name="Google Shape;227;p10"/>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Login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247.pngScreenshot_20241015-083247" id="228" name="Google Shape;228;p10"/>
          <p:cNvPicPr preferRelativeResize="0"/>
          <p:nvPr/>
        </p:nvPicPr>
        <p:blipFill rotWithShape="1">
          <a:blip r:embed="rId4">
            <a:alphaModFix/>
          </a:blip>
          <a:srcRect b="0" l="0" r="0" t="0"/>
          <a:stretch/>
        </p:blipFill>
        <p:spPr>
          <a:xfrm>
            <a:off x="9915525" y="544513"/>
            <a:ext cx="3576320" cy="7225665"/>
          </a:xfrm>
          <a:prstGeom prst="rect">
            <a:avLst/>
          </a:prstGeom>
          <a:noFill/>
          <a:ln>
            <a:noFill/>
          </a:ln>
        </p:spPr>
      </p:pic>
      <p:sp>
        <p:nvSpPr>
          <p:cNvPr id="229" name="Google Shape;229;p10"/>
          <p:cNvSpPr txBox="1"/>
          <p:nvPr/>
        </p:nvSpPr>
        <p:spPr>
          <a:xfrm>
            <a:off x="990600" y="2143125"/>
            <a:ext cx="6540500" cy="34150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This screen is for returning users to log in to the BudgetMate app. It greets users with a friendly message, "Hi, Welcome Back!" and provides input fields for the username and password. A "Login" button allows users to sign in, and for new users, there is a link to the "Sign Up" page to create an account. The overall design matches the registration page, maintaining consistency throughout the app.</a:t>
            </a:r>
            <a:endParaRPr sz="24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1"/>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36" name="Google Shape;236;p11"/>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37" name="Google Shape;237;p11"/>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Dashboard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430.pngScreenshot_20241015-083430" id="238" name="Google Shape;238;p11"/>
          <p:cNvPicPr preferRelativeResize="0"/>
          <p:nvPr/>
        </p:nvPicPr>
        <p:blipFill rotWithShape="1">
          <a:blip r:embed="rId4">
            <a:alphaModFix/>
          </a:blip>
          <a:srcRect b="0" l="0" r="0" t="0"/>
          <a:stretch/>
        </p:blipFill>
        <p:spPr>
          <a:xfrm>
            <a:off x="9915525" y="557848"/>
            <a:ext cx="3576320" cy="7198995"/>
          </a:xfrm>
          <a:prstGeom prst="rect">
            <a:avLst/>
          </a:prstGeom>
          <a:noFill/>
          <a:ln>
            <a:noFill/>
          </a:ln>
        </p:spPr>
      </p:pic>
      <p:sp>
        <p:nvSpPr>
          <p:cNvPr id="239" name="Google Shape;239;p11"/>
          <p:cNvSpPr txBox="1"/>
          <p:nvPr/>
        </p:nvSpPr>
        <p:spPr>
          <a:xfrm>
            <a:off x="990600" y="2143125"/>
            <a:ext cx="6540500" cy="30460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The dashboard page serves as the central hub of the app, offering a concise overview of the user's financial situation. It displays the current net balance, summarizes income and expenses, and showcases recent transactions. Additionally, the page includes navigation buttons for quick access to other app features, making it a convenient starting point for managing finances.</a:t>
            </a:r>
            <a:endParaRPr sz="2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2"/>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46" name="Google Shape;246;p12"/>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47" name="Google Shape;247;p12"/>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TransactionType Modal</a:t>
            </a:r>
            <a:endParaRPr sz="3000" strike="noStrike">
              <a:solidFill>
                <a:schemeClr val="lt1"/>
              </a:solidFill>
              <a:latin typeface="Arial"/>
              <a:ea typeface="Arial"/>
              <a:cs typeface="Arial"/>
              <a:sym typeface="Arial"/>
            </a:endParaRPr>
          </a:p>
        </p:txBody>
      </p:sp>
      <p:pic>
        <p:nvPicPr>
          <p:cNvPr descr="/home/rei0ni/Downloads/Screenshot_20241015-083220/Screenshot_20241015-083439.pngScreenshot_20241015-083439" id="248" name="Google Shape;248;p12"/>
          <p:cNvPicPr preferRelativeResize="0"/>
          <p:nvPr/>
        </p:nvPicPr>
        <p:blipFill rotWithShape="1">
          <a:blip r:embed="rId4">
            <a:alphaModFix/>
          </a:blip>
          <a:srcRect b="0" l="0" r="0" t="0"/>
          <a:stretch/>
        </p:blipFill>
        <p:spPr>
          <a:xfrm>
            <a:off x="9915525" y="562928"/>
            <a:ext cx="3576320" cy="7188835"/>
          </a:xfrm>
          <a:prstGeom prst="rect">
            <a:avLst/>
          </a:prstGeom>
          <a:noFill/>
          <a:ln>
            <a:noFill/>
          </a:ln>
        </p:spPr>
      </p:pic>
      <p:sp>
        <p:nvSpPr>
          <p:cNvPr id="249" name="Google Shape;249;p12"/>
          <p:cNvSpPr txBox="1"/>
          <p:nvPr/>
        </p:nvSpPr>
        <p:spPr>
          <a:xfrm>
            <a:off x="990600" y="2143125"/>
            <a:ext cx="6540500" cy="2676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This modal, which appears after tapping the plus button on the dashboard, presents users with a simple choice: whether to add an income or expense transaction. The modal features two prominent buttons, "Income" and "Expense," guiding users toward the appropriate input screen based on their selection.</a:t>
            </a:r>
            <a:endParaRPr sz="24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3"/>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56" name="Google Shape;256;p13"/>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57" name="Google Shape;257;p13"/>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Add Income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444.pngScreenshot_20241015-083444" id="258" name="Google Shape;258;p13"/>
          <p:cNvPicPr preferRelativeResize="0"/>
          <p:nvPr/>
        </p:nvPicPr>
        <p:blipFill rotWithShape="1">
          <a:blip r:embed="rId4">
            <a:alphaModFix/>
          </a:blip>
          <a:srcRect b="0" l="0" r="0" t="0"/>
          <a:stretch/>
        </p:blipFill>
        <p:spPr>
          <a:xfrm>
            <a:off x="9933623" y="562928"/>
            <a:ext cx="3540125" cy="7188835"/>
          </a:xfrm>
          <a:prstGeom prst="rect">
            <a:avLst/>
          </a:prstGeom>
          <a:noFill/>
          <a:ln>
            <a:noFill/>
          </a:ln>
        </p:spPr>
      </p:pic>
      <p:sp>
        <p:nvSpPr>
          <p:cNvPr id="259" name="Google Shape;259;p13"/>
          <p:cNvSpPr txBox="1"/>
          <p:nvPr/>
        </p:nvSpPr>
        <p:spPr>
          <a:xfrm>
            <a:off x="1009015" y="1882775"/>
            <a:ext cx="7806055" cy="45231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This page allows users to input details for a new income transaction. Including:</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457200" lvl="0" marL="457200" marR="0" rtl="0" algn="just">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Category: </a:t>
            </a:r>
            <a:r>
              <a:rPr lang="en-US" sz="2400">
                <a:solidFill>
                  <a:schemeClr val="lt1"/>
                </a:solidFill>
                <a:latin typeface="Calibri"/>
                <a:ea typeface="Calibri"/>
                <a:cs typeface="Calibri"/>
                <a:sym typeface="Calibri"/>
              </a:rPr>
              <a:t>Users select a category to classify the income source.</a:t>
            </a:r>
            <a:endParaRPr sz="2400">
              <a:solidFill>
                <a:schemeClr val="lt1"/>
              </a:solidFill>
              <a:latin typeface="Calibri"/>
              <a:ea typeface="Calibri"/>
              <a:cs typeface="Calibri"/>
              <a:sym typeface="Calibri"/>
            </a:endParaRPr>
          </a:p>
          <a:p>
            <a:pPr indent="-457200" lvl="0" marL="457200" marR="0" rtl="0" algn="just">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Description:</a:t>
            </a:r>
            <a:r>
              <a:rPr lang="en-US" sz="2400">
                <a:solidFill>
                  <a:schemeClr val="lt1"/>
                </a:solidFill>
                <a:latin typeface="Calibri"/>
                <a:ea typeface="Calibri"/>
                <a:cs typeface="Calibri"/>
                <a:sym typeface="Calibri"/>
              </a:rPr>
              <a:t> Users provide a brief description of the income source.</a:t>
            </a:r>
            <a:endParaRPr sz="2400">
              <a:solidFill>
                <a:schemeClr val="lt1"/>
              </a:solidFill>
              <a:latin typeface="Calibri"/>
              <a:ea typeface="Calibri"/>
              <a:cs typeface="Calibri"/>
              <a:sym typeface="Calibri"/>
            </a:endParaRPr>
          </a:p>
          <a:p>
            <a:pPr indent="-457200" lvl="0" marL="457200" marR="0" rtl="0" algn="just">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Invoice:</a:t>
            </a:r>
            <a:r>
              <a:rPr lang="en-US" sz="2400">
                <a:solidFill>
                  <a:schemeClr val="lt1"/>
                </a:solidFill>
                <a:latin typeface="Calibri"/>
                <a:ea typeface="Calibri"/>
                <a:cs typeface="Calibri"/>
                <a:sym typeface="Calibri"/>
              </a:rPr>
              <a:t> Users can optionally attach an invoice or receipt related to the income.</a:t>
            </a:r>
            <a:endParaRPr sz="2400">
              <a:solidFill>
                <a:schemeClr val="lt1"/>
              </a:solidFill>
              <a:latin typeface="Calibri"/>
              <a:ea typeface="Calibri"/>
              <a:cs typeface="Calibri"/>
              <a:sym typeface="Calibri"/>
            </a:endParaRPr>
          </a:p>
          <a:p>
            <a:pPr indent="0" lvl="0" marL="0" marR="0" rtl="0" algn="just">
              <a:spcBef>
                <a:spcPts val="0"/>
              </a:spcBef>
              <a:spcAft>
                <a:spcPts val="0"/>
              </a:spcAft>
              <a:buClr>
                <a:schemeClr val="dk1"/>
              </a:buClr>
              <a:buSzPts val="2400"/>
              <a:buFont typeface="Arial"/>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The page also features an "Add Income" button to confirm the transaction and save it to the user's records.</a:t>
            </a:r>
            <a:endParaRPr sz="24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4"/>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66" name="Google Shape;266;p14"/>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67" name="Google Shape;267;p14"/>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Add Expense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449.pngScreenshot_20241015-083449" id="268" name="Google Shape;268;p14"/>
          <p:cNvPicPr preferRelativeResize="0"/>
          <p:nvPr/>
        </p:nvPicPr>
        <p:blipFill rotWithShape="1">
          <a:blip r:embed="rId4">
            <a:alphaModFix/>
          </a:blip>
          <a:srcRect b="0" l="0" r="0" t="0"/>
          <a:stretch/>
        </p:blipFill>
        <p:spPr>
          <a:xfrm>
            <a:off x="9933623" y="574675"/>
            <a:ext cx="3540125" cy="7165340"/>
          </a:xfrm>
          <a:prstGeom prst="rect">
            <a:avLst/>
          </a:prstGeom>
          <a:noFill/>
          <a:ln>
            <a:noFill/>
          </a:ln>
        </p:spPr>
      </p:pic>
      <p:sp>
        <p:nvSpPr>
          <p:cNvPr id="269" name="Google Shape;269;p14"/>
          <p:cNvSpPr txBox="1"/>
          <p:nvPr/>
        </p:nvSpPr>
        <p:spPr>
          <a:xfrm>
            <a:off x="1009015" y="1882775"/>
            <a:ext cx="7806055" cy="45231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This page allows users to input details for a new Expense transaction. Including:</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457200" lvl="0" marL="457200" marR="0" rtl="0" algn="just">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Category: </a:t>
            </a:r>
            <a:r>
              <a:rPr lang="en-US" sz="2400">
                <a:solidFill>
                  <a:schemeClr val="lt1"/>
                </a:solidFill>
                <a:latin typeface="Calibri"/>
                <a:ea typeface="Calibri"/>
                <a:cs typeface="Calibri"/>
                <a:sym typeface="Calibri"/>
              </a:rPr>
              <a:t>Users select a category to classify the income source.</a:t>
            </a:r>
            <a:endParaRPr sz="2400">
              <a:solidFill>
                <a:schemeClr val="lt1"/>
              </a:solidFill>
              <a:latin typeface="Calibri"/>
              <a:ea typeface="Calibri"/>
              <a:cs typeface="Calibri"/>
              <a:sym typeface="Calibri"/>
            </a:endParaRPr>
          </a:p>
          <a:p>
            <a:pPr indent="-457200" lvl="0" marL="457200" marR="0" rtl="0" algn="just">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Description:</a:t>
            </a:r>
            <a:r>
              <a:rPr lang="en-US" sz="2400">
                <a:solidFill>
                  <a:schemeClr val="lt1"/>
                </a:solidFill>
                <a:latin typeface="Calibri"/>
                <a:ea typeface="Calibri"/>
                <a:cs typeface="Calibri"/>
                <a:sym typeface="Calibri"/>
              </a:rPr>
              <a:t> Users provide a brief description of the income source.</a:t>
            </a:r>
            <a:endParaRPr sz="2400">
              <a:solidFill>
                <a:schemeClr val="lt1"/>
              </a:solidFill>
              <a:latin typeface="Calibri"/>
              <a:ea typeface="Calibri"/>
              <a:cs typeface="Calibri"/>
              <a:sym typeface="Calibri"/>
            </a:endParaRPr>
          </a:p>
          <a:p>
            <a:pPr indent="-457200" lvl="0" marL="457200" marR="0" rtl="0" algn="just">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Invoice:</a:t>
            </a:r>
            <a:r>
              <a:rPr lang="en-US" sz="2400">
                <a:solidFill>
                  <a:schemeClr val="lt1"/>
                </a:solidFill>
                <a:latin typeface="Calibri"/>
                <a:ea typeface="Calibri"/>
                <a:cs typeface="Calibri"/>
                <a:sym typeface="Calibri"/>
              </a:rPr>
              <a:t> Users can optionally attach an invoice or receipt related to the income.</a:t>
            </a:r>
            <a:endParaRPr sz="2400">
              <a:solidFill>
                <a:schemeClr val="lt1"/>
              </a:solidFill>
              <a:latin typeface="Calibri"/>
              <a:ea typeface="Calibri"/>
              <a:cs typeface="Calibri"/>
              <a:sym typeface="Calibri"/>
            </a:endParaRPr>
          </a:p>
          <a:p>
            <a:pPr indent="0" lvl="0" marL="0" marR="0" rtl="0" algn="just">
              <a:spcBef>
                <a:spcPts val="0"/>
              </a:spcBef>
              <a:spcAft>
                <a:spcPts val="0"/>
              </a:spcAft>
              <a:buClr>
                <a:schemeClr val="dk1"/>
              </a:buClr>
              <a:buSzPts val="2400"/>
              <a:buFont typeface="Arial"/>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The page also features an "Add Expense" button to confirm the transaction and save it to the user's records.</a:t>
            </a:r>
            <a:endParaRPr sz="24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5"/>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76" name="Google Shape;276;p15"/>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77" name="Google Shape;277;p15"/>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Statistics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458.pngScreenshot_20241015-083458" id="278" name="Google Shape;278;p15"/>
          <p:cNvPicPr preferRelativeResize="0"/>
          <p:nvPr/>
        </p:nvPicPr>
        <p:blipFill rotWithShape="1">
          <a:blip r:embed="rId4">
            <a:alphaModFix/>
          </a:blip>
          <a:srcRect b="0" l="0" r="0" t="0"/>
          <a:stretch/>
        </p:blipFill>
        <p:spPr>
          <a:xfrm>
            <a:off x="9927908" y="562928"/>
            <a:ext cx="3551555" cy="7188835"/>
          </a:xfrm>
          <a:prstGeom prst="rect">
            <a:avLst/>
          </a:prstGeom>
          <a:noFill/>
          <a:ln>
            <a:noFill/>
          </a:ln>
        </p:spPr>
      </p:pic>
      <p:sp>
        <p:nvSpPr>
          <p:cNvPr id="279" name="Google Shape;279;p15"/>
          <p:cNvSpPr txBox="1"/>
          <p:nvPr/>
        </p:nvSpPr>
        <p:spPr>
          <a:xfrm>
            <a:off x="978535" y="1320800"/>
            <a:ext cx="6540500" cy="64312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This page provides a visual representation of the user's financial data, and saving this representation for future reference It includes:</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457200" lvl="0" marL="4572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Timeframe Selector:</a:t>
            </a:r>
            <a:r>
              <a:rPr lang="en-US" sz="2400">
                <a:solidFill>
                  <a:schemeClr val="lt1"/>
                </a:solidFill>
                <a:latin typeface="Calibri"/>
                <a:ea typeface="Calibri"/>
                <a:cs typeface="Calibri"/>
                <a:sym typeface="Calibri"/>
              </a:rPr>
              <a:t> Users can choose to view statistics for the day, week, month, or year.</a:t>
            </a:r>
            <a:endParaRPr sz="2400">
              <a:solidFill>
                <a:schemeClr val="lt1"/>
              </a:solidFill>
              <a:latin typeface="Calibri"/>
              <a:ea typeface="Calibri"/>
              <a:cs typeface="Calibri"/>
              <a:sym typeface="Calibri"/>
            </a:endParaRPr>
          </a:p>
          <a:p>
            <a:pPr indent="-457200" lvl="0" marL="4572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Pie Chart: </a:t>
            </a:r>
            <a:r>
              <a:rPr lang="en-US" sz="2400">
                <a:solidFill>
                  <a:schemeClr val="lt1"/>
                </a:solidFill>
                <a:latin typeface="Calibri"/>
                <a:ea typeface="Calibri"/>
                <a:cs typeface="Calibri"/>
                <a:sym typeface="Calibri"/>
              </a:rPr>
              <a:t>A pie chart displays the percentage breakdown of expenses across different categories.</a:t>
            </a:r>
            <a:endParaRPr sz="2400">
              <a:solidFill>
                <a:schemeClr val="lt1"/>
              </a:solidFill>
              <a:latin typeface="Calibri"/>
              <a:ea typeface="Calibri"/>
              <a:cs typeface="Calibri"/>
              <a:sym typeface="Calibri"/>
            </a:endParaRPr>
          </a:p>
          <a:p>
            <a:pPr indent="-457200" lvl="0" marL="4572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Category Breakdown:</a:t>
            </a:r>
            <a:r>
              <a:rPr lang="en-US" sz="2400">
                <a:solidFill>
                  <a:schemeClr val="lt1"/>
                </a:solidFill>
                <a:latin typeface="Calibri"/>
                <a:ea typeface="Calibri"/>
                <a:cs typeface="Calibri"/>
                <a:sym typeface="Calibri"/>
              </a:rPr>
              <a:t> A list shows the total amount spent in each category, accompanied by icons for visual representation.</a:t>
            </a:r>
            <a:endParaRPr sz="24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2400"/>
              <a:buFont typeface="Arial"/>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This page offers users a quick and easy way to understand their spending patterns and identify areas where they might need to adjust their budget.</a:t>
            </a:r>
            <a:endParaRPr sz="24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6"/>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86" name="Google Shape;286;p16"/>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87" name="Google Shape;287;p16"/>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Wallet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504.pngScreenshot_20241015-083504" id="288" name="Google Shape;288;p16"/>
          <p:cNvPicPr preferRelativeResize="0"/>
          <p:nvPr/>
        </p:nvPicPr>
        <p:blipFill rotWithShape="1">
          <a:blip r:embed="rId4">
            <a:alphaModFix/>
          </a:blip>
          <a:srcRect b="0" l="0" r="0" t="0"/>
          <a:stretch/>
        </p:blipFill>
        <p:spPr>
          <a:xfrm>
            <a:off x="9927908" y="569913"/>
            <a:ext cx="3551555" cy="7174865"/>
          </a:xfrm>
          <a:prstGeom prst="rect">
            <a:avLst/>
          </a:prstGeom>
          <a:noFill/>
          <a:ln>
            <a:noFill/>
          </a:ln>
        </p:spPr>
      </p:pic>
      <p:sp>
        <p:nvSpPr>
          <p:cNvPr id="289" name="Google Shape;289;p16"/>
          <p:cNvSpPr txBox="1"/>
          <p:nvPr/>
        </p:nvSpPr>
        <p:spPr>
          <a:xfrm>
            <a:off x="978535" y="1320800"/>
            <a:ext cx="6540500" cy="5631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The Wallet page serves as a central hub for managing the user's finances. It provides a clear overview of their:</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Total Balance:</a:t>
            </a:r>
            <a:r>
              <a:rPr lang="en-US" sz="2400">
                <a:solidFill>
                  <a:schemeClr val="lt1"/>
                </a:solidFill>
                <a:latin typeface="Calibri"/>
                <a:ea typeface="Calibri"/>
                <a:cs typeface="Calibri"/>
                <a:sym typeface="Calibri"/>
              </a:rPr>
              <a:t> Displays the current net balance, summarizing the difference between income and expenses.</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Latest Transactions:</a:t>
            </a:r>
            <a:r>
              <a:rPr lang="en-US" sz="2400">
                <a:solidFill>
                  <a:schemeClr val="lt1"/>
                </a:solidFill>
                <a:latin typeface="Calibri"/>
                <a:ea typeface="Calibri"/>
                <a:cs typeface="Calibri"/>
                <a:sym typeface="Calibri"/>
              </a:rPr>
              <a:t> Shows a list of today's transactions, allowing users to quickly review their most recent financial activity.</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Add Transaction Button:</a:t>
            </a:r>
            <a:r>
              <a:rPr lang="en-US" sz="2400">
                <a:solidFill>
                  <a:schemeClr val="lt1"/>
                </a:solidFill>
                <a:latin typeface="Calibri"/>
                <a:ea typeface="Calibri"/>
                <a:cs typeface="Calibri"/>
                <a:sym typeface="Calibri"/>
              </a:rPr>
              <a:t> Provides a convenient way to add new income or expense transactions.</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This page offers users a straightforward interface for tracking their financial status and initiating transactions.</a:t>
            </a:r>
            <a:endParaRPr sz="24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7"/>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96" name="Google Shape;296;p17"/>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97" name="Google Shape;297;p17"/>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All Transactions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513.pngScreenshot_20241015-083513" id="298" name="Google Shape;298;p17"/>
          <p:cNvPicPr preferRelativeResize="0"/>
          <p:nvPr/>
        </p:nvPicPr>
        <p:blipFill rotWithShape="1">
          <a:blip r:embed="rId4">
            <a:alphaModFix/>
          </a:blip>
          <a:srcRect b="0" l="0" r="0" t="0"/>
          <a:stretch/>
        </p:blipFill>
        <p:spPr>
          <a:xfrm>
            <a:off x="9932988" y="569913"/>
            <a:ext cx="3541395" cy="7174865"/>
          </a:xfrm>
          <a:prstGeom prst="rect">
            <a:avLst/>
          </a:prstGeom>
          <a:noFill/>
          <a:ln>
            <a:noFill/>
          </a:ln>
        </p:spPr>
      </p:pic>
      <p:sp>
        <p:nvSpPr>
          <p:cNvPr id="299" name="Google Shape;299;p17"/>
          <p:cNvSpPr txBox="1"/>
          <p:nvPr/>
        </p:nvSpPr>
        <p:spPr>
          <a:xfrm>
            <a:off x="978535" y="1320800"/>
            <a:ext cx="6540500" cy="60007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This page provides a comprehensive list of all recorded transactions, allowing users to view their financial history in detail. The transactions are displayed in chronological order with the following information:</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Category:</a:t>
            </a:r>
            <a:r>
              <a:rPr lang="en-US" sz="2400">
                <a:solidFill>
                  <a:schemeClr val="lt1"/>
                </a:solidFill>
                <a:latin typeface="Calibri"/>
                <a:ea typeface="Calibri"/>
                <a:cs typeface="Calibri"/>
                <a:sym typeface="Calibri"/>
              </a:rPr>
              <a:t> The category associated with the transaction.</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Date: </a:t>
            </a:r>
            <a:r>
              <a:rPr lang="en-US" sz="2400">
                <a:solidFill>
                  <a:schemeClr val="lt1"/>
                </a:solidFill>
                <a:latin typeface="Calibri"/>
                <a:ea typeface="Calibri"/>
                <a:cs typeface="Calibri"/>
                <a:sym typeface="Calibri"/>
              </a:rPr>
              <a:t>The date and time of the transaction.</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Amount:</a:t>
            </a:r>
            <a:r>
              <a:rPr lang="en-US" sz="2400">
                <a:solidFill>
                  <a:schemeClr val="lt1"/>
                </a:solidFill>
                <a:latin typeface="Calibri"/>
                <a:ea typeface="Calibri"/>
                <a:cs typeface="Calibri"/>
                <a:sym typeface="Calibri"/>
              </a:rPr>
              <a:t> The monetary value of the transaction, including whether it's an income or expense.</a:t>
            </a:r>
            <a:endParaRPr sz="24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2400"/>
              <a:buFont typeface="Arial"/>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Users can scroll through the list to examine specific transactions.</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May add Search Filters in the Future</a:t>
            </a:r>
            <a:endParaRPr sz="24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8"/>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306" name="Google Shape;306;p18"/>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307" name="Google Shape;307;p18"/>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Transaction Details</a:t>
            </a:r>
            <a:endParaRPr sz="3000" strike="noStrike">
              <a:solidFill>
                <a:schemeClr val="lt1"/>
              </a:solidFill>
              <a:latin typeface="Arial"/>
              <a:ea typeface="Arial"/>
              <a:cs typeface="Arial"/>
              <a:sym typeface="Arial"/>
            </a:endParaRPr>
          </a:p>
        </p:txBody>
      </p:sp>
      <p:pic>
        <p:nvPicPr>
          <p:cNvPr descr="/home/rei0ni/Downloads/Screenshot_20241015-083220/Screenshot_20241019-161637.pngScreenshot_20241019-161637" id="308" name="Google Shape;308;p18"/>
          <p:cNvPicPr preferRelativeResize="0"/>
          <p:nvPr/>
        </p:nvPicPr>
        <p:blipFill rotWithShape="1">
          <a:blip r:embed="rId4">
            <a:alphaModFix/>
          </a:blip>
          <a:srcRect b="0" l="0" r="0" t="0"/>
          <a:stretch/>
        </p:blipFill>
        <p:spPr>
          <a:xfrm>
            <a:off x="9937115" y="594995"/>
            <a:ext cx="3533140" cy="7124700"/>
          </a:xfrm>
          <a:prstGeom prst="rect">
            <a:avLst/>
          </a:prstGeom>
          <a:noFill/>
          <a:ln>
            <a:noFill/>
          </a:ln>
        </p:spPr>
      </p:pic>
      <p:sp>
        <p:nvSpPr>
          <p:cNvPr id="309" name="Google Shape;309;p18"/>
          <p:cNvSpPr txBox="1"/>
          <p:nvPr/>
        </p:nvSpPr>
        <p:spPr>
          <a:xfrm>
            <a:off x="978535" y="1320800"/>
            <a:ext cx="6540600" cy="581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This page provides detailed information about a specific transaction. It typically includes:</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b="1" lang="en-US" sz="2000">
                <a:solidFill>
                  <a:schemeClr val="lt1"/>
                </a:solidFill>
                <a:latin typeface="Calibri"/>
                <a:ea typeface="Calibri"/>
                <a:cs typeface="Calibri"/>
                <a:sym typeface="Calibri"/>
              </a:rPr>
              <a:t>Transaction</a:t>
            </a:r>
            <a:r>
              <a:rPr lang="en-US" sz="2000">
                <a:solidFill>
                  <a:schemeClr val="lt1"/>
                </a:solidFill>
                <a:latin typeface="Calibri"/>
                <a:ea typeface="Calibri"/>
                <a:cs typeface="Calibri"/>
                <a:sym typeface="Calibri"/>
              </a:rPr>
              <a:t> Type: Indicates whether it's an income or expense.</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b="1" lang="en-US" sz="2000">
                <a:solidFill>
                  <a:schemeClr val="lt1"/>
                </a:solidFill>
                <a:latin typeface="Calibri"/>
                <a:ea typeface="Calibri"/>
                <a:cs typeface="Calibri"/>
                <a:sym typeface="Calibri"/>
              </a:rPr>
              <a:t>Amount</a:t>
            </a:r>
            <a:r>
              <a:rPr lang="en-US" sz="2000">
                <a:solidFill>
                  <a:schemeClr val="lt1"/>
                </a:solidFill>
                <a:latin typeface="Calibri"/>
                <a:ea typeface="Calibri"/>
                <a:cs typeface="Calibri"/>
                <a:sym typeface="Calibri"/>
              </a:rPr>
              <a:t>: Displays the monetary value of the transaction.</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b="1" lang="en-US" sz="2000">
                <a:solidFill>
                  <a:schemeClr val="lt1"/>
                </a:solidFill>
                <a:latin typeface="Calibri"/>
                <a:ea typeface="Calibri"/>
                <a:cs typeface="Calibri"/>
                <a:sym typeface="Calibri"/>
              </a:rPr>
              <a:t>Category</a:t>
            </a:r>
            <a:r>
              <a:rPr lang="en-US" sz="2000">
                <a:solidFill>
                  <a:schemeClr val="lt1"/>
                </a:solidFill>
                <a:latin typeface="Calibri"/>
                <a:ea typeface="Calibri"/>
                <a:cs typeface="Calibri"/>
                <a:sym typeface="Calibri"/>
              </a:rPr>
              <a:t>: Shows the category to which the transaction belongs.</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b="1" lang="en-US" sz="2000">
                <a:solidFill>
                  <a:schemeClr val="lt1"/>
                </a:solidFill>
                <a:latin typeface="Calibri"/>
                <a:ea typeface="Calibri"/>
                <a:cs typeface="Calibri"/>
                <a:sym typeface="Calibri"/>
              </a:rPr>
              <a:t>Date and Time</a:t>
            </a:r>
            <a:r>
              <a:rPr lang="en-US" sz="2000">
                <a:solidFill>
                  <a:schemeClr val="lt1"/>
                </a:solidFill>
                <a:latin typeface="Calibri"/>
                <a:ea typeface="Calibri"/>
                <a:cs typeface="Calibri"/>
                <a:sym typeface="Calibri"/>
              </a:rPr>
              <a:t>: Specifies the date and time of the transaction.</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b="1" lang="en-US" sz="2000">
                <a:solidFill>
                  <a:schemeClr val="lt1"/>
                </a:solidFill>
                <a:latin typeface="Calibri"/>
                <a:ea typeface="Calibri"/>
                <a:cs typeface="Calibri"/>
                <a:sym typeface="Calibri"/>
              </a:rPr>
              <a:t>Status</a:t>
            </a:r>
            <a:r>
              <a:rPr lang="en-US" sz="2000">
                <a:solidFill>
                  <a:schemeClr val="lt1"/>
                </a:solidFill>
                <a:latin typeface="Calibri"/>
                <a:ea typeface="Calibri"/>
                <a:cs typeface="Calibri"/>
                <a:sym typeface="Calibri"/>
              </a:rPr>
              <a:t>: </a:t>
            </a:r>
            <a:r>
              <a:rPr lang="en-US" sz="2000">
                <a:solidFill>
                  <a:schemeClr val="lt1"/>
                </a:solidFill>
                <a:latin typeface="Calibri"/>
                <a:ea typeface="Calibri"/>
                <a:cs typeface="Calibri"/>
                <a:sym typeface="Calibri"/>
              </a:rPr>
              <a:t>Indicates</a:t>
            </a:r>
            <a:r>
              <a:rPr lang="en-US" sz="2000">
                <a:solidFill>
                  <a:schemeClr val="lt1"/>
                </a:solidFill>
                <a:latin typeface="Calibri"/>
                <a:ea typeface="Calibri"/>
                <a:cs typeface="Calibri"/>
                <a:sym typeface="Calibri"/>
              </a:rPr>
              <a:t> the Type of the Transaction (Income or </a:t>
            </a:r>
            <a:r>
              <a:rPr lang="en-US" sz="2000">
                <a:solidFill>
                  <a:schemeClr val="lt1"/>
                </a:solidFill>
                <a:latin typeface="Calibri"/>
                <a:ea typeface="Calibri"/>
                <a:cs typeface="Calibri"/>
                <a:sym typeface="Calibri"/>
              </a:rPr>
              <a:t>Expense</a:t>
            </a: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b="1" lang="en-US" sz="2000">
                <a:solidFill>
                  <a:schemeClr val="lt1"/>
                </a:solidFill>
                <a:latin typeface="Calibri"/>
                <a:ea typeface="Calibri"/>
                <a:cs typeface="Calibri"/>
                <a:sym typeface="Calibri"/>
              </a:rPr>
              <a:t>Description</a:t>
            </a:r>
            <a:r>
              <a:rPr lang="en-US" sz="2000">
                <a:solidFill>
                  <a:schemeClr val="lt1"/>
                </a:solidFill>
                <a:latin typeface="Calibri"/>
                <a:ea typeface="Calibri"/>
                <a:cs typeface="Calibri"/>
                <a:sym typeface="Calibri"/>
              </a:rPr>
              <a:t>: Show brief description of the transaction.</a:t>
            </a:r>
            <a:endParaRPr sz="20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Calibri"/>
                <a:ea typeface="Calibri"/>
                <a:cs typeface="Calibri"/>
                <a:sym typeface="Calibri"/>
              </a:rPr>
              <a:t>Invoice: Displays any associated invoice or receipt Images.</a:t>
            </a:r>
            <a:endParaRPr sz="2000">
              <a:solidFill>
                <a:schemeClr val="lt1"/>
              </a:solidFill>
              <a:latin typeface="Calibri"/>
              <a:ea typeface="Calibri"/>
              <a:cs typeface="Calibri"/>
              <a:sym typeface="Calibri"/>
            </a:endParaRPr>
          </a:p>
          <a:p>
            <a:pPr indent="0" lvl="0" marL="0" marR="0" rtl="0" algn="l">
              <a:spcBef>
                <a:spcPts val="0"/>
              </a:spcBef>
              <a:spcAft>
                <a:spcPts val="0"/>
              </a:spcAft>
              <a:buClr>
                <a:schemeClr val="dk1"/>
              </a:buClr>
              <a:buSzPts val="2000"/>
              <a:buFont typeface="Arial"/>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This page offers users a comprehensive view of transaction details, enabling them to review and analyze their financial activity in depth.</a:t>
            </a:r>
            <a:endParaRPr sz="20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316" name="Google Shape;316;p19"/>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317" name="Google Shape;317;p19"/>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More Options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523.pngScreenshot_20241015-083523" id="318" name="Google Shape;318;p19"/>
          <p:cNvPicPr preferRelativeResize="0"/>
          <p:nvPr/>
        </p:nvPicPr>
        <p:blipFill rotWithShape="1">
          <a:blip r:embed="rId4">
            <a:alphaModFix/>
          </a:blip>
          <a:srcRect b="0" l="0" r="0" t="0"/>
          <a:stretch/>
        </p:blipFill>
        <p:spPr>
          <a:xfrm>
            <a:off x="9932988" y="581660"/>
            <a:ext cx="3541395" cy="7151370"/>
          </a:xfrm>
          <a:prstGeom prst="rect">
            <a:avLst/>
          </a:prstGeom>
          <a:noFill/>
          <a:ln>
            <a:noFill/>
          </a:ln>
        </p:spPr>
      </p:pic>
      <p:sp>
        <p:nvSpPr>
          <p:cNvPr id="319" name="Google Shape;319;p19"/>
          <p:cNvSpPr txBox="1"/>
          <p:nvPr/>
        </p:nvSpPr>
        <p:spPr>
          <a:xfrm>
            <a:off x="978535" y="1320800"/>
            <a:ext cx="7399655" cy="614172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None/>
            </a:pPr>
            <a:r>
              <a:rPr lang="en-US" sz="2400">
                <a:solidFill>
                  <a:schemeClr val="lt1"/>
                </a:solidFill>
                <a:latin typeface="Calibri"/>
                <a:ea typeface="Calibri"/>
                <a:cs typeface="Calibri"/>
                <a:sym typeface="Calibri"/>
              </a:rPr>
              <a:t>The More Options page provides additional features and settings related to the user's account and the app. It typically includes options such as:</a:t>
            </a:r>
            <a:endParaRPr sz="2400">
              <a:solidFill>
                <a:schemeClr val="lt1"/>
              </a:solidFill>
              <a:latin typeface="Calibri"/>
              <a:ea typeface="Calibri"/>
              <a:cs typeface="Calibri"/>
              <a:sym typeface="Calibri"/>
            </a:endParaRPr>
          </a:p>
          <a:p>
            <a:pPr indent="0" lvl="0" marL="0" marR="0" rtl="0" algn="just">
              <a:lnSpc>
                <a:spcPct val="80000"/>
              </a:lnSpc>
              <a:spcBef>
                <a:spcPts val="0"/>
              </a:spcBef>
              <a:spcAft>
                <a:spcPts val="0"/>
              </a:spcAft>
              <a:buNone/>
            </a:pPr>
            <a:r>
              <a:t/>
            </a:r>
            <a:endParaRPr sz="2400">
              <a:solidFill>
                <a:schemeClr val="lt1"/>
              </a:solidFill>
              <a:latin typeface="Calibri"/>
              <a:ea typeface="Calibri"/>
              <a:cs typeface="Calibri"/>
              <a:sym typeface="Calibri"/>
            </a:endParaRPr>
          </a:p>
          <a:p>
            <a:pPr indent="-342900" lvl="0" marL="342900" marR="0" rtl="0" algn="just">
              <a:lnSpc>
                <a:spcPct val="90000"/>
              </a:lnSpc>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Profile: </a:t>
            </a:r>
            <a:r>
              <a:rPr lang="en-US" sz="2400">
                <a:solidFill>
                  <a:schemeClr val="lt1"/>
                </a:solidFill>
                <a:latin typeface="Calibri"/>
                <a:ea typeface="Calibri"/>
                <a:cs typeface="Calibri"/>
                <a:sym typeface="Calibri"/>
              </a:rPr>
              <a:t>Displays the user's profile information and allows for customization.</a:t>
            </a:r>
            <a:endParaRPr sz="2400">
              <a:solidFill>
                <a:schemeClr val="lt1"/>
              </a:solidFill>
              <a:latin typeface="Calibri"/>
              <a:ea typeface="Calibri"/>
              <a:cs typeface="Calibri"/>
              <a:sym typeface="Calibri"/>
            </a:endParaRPr>
          </a:p>
          <a:p>
            <a:pPr indent="-342900" lvl="0" marL="342900" marR="0" rtl="0" algn="just">
              <a:lnSpc>
                <a:spcPct val="90000"/>
              </a:lnSpc>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Invite Friends:</a:t>
            </a:r>
            <a:r>
              <a:rPr lang="en-US" sz="2400">
                <a:solidFill>
                  <a:schemeClr val="lt1"/>
                </a:solidFill>
                <a:latin typeface="Calibri"/>
                <a:ea typeface="Calibri"/>
                <a:cs typeface="Calibri"/>
                <a:sym typeface="Calibri"/>
              </a:rPr>
              <a:t> Enables users to invite friends to join the app.</a:t>
            </a:r>
            <a:endParaRPr sz="2400">
              <a:solidFill>
                <a:schemeClr val="lt1"/>
              </a:solidFill>
              <a:latin typeface="Calibri"/>
              <a:ea typeface="Calibri"/>
              <a:cs typeface="Calibri"/>
              <a:sym typeface="Calibri"/>
            </a:endParaRPr>
          </a:p>
          <a:p>
            <a:pPr indent="-342900" lvl="0" marL="342900" marR="0" rtl="0" algn="just">
              <a:lnSpc>
                <a:spcPct val="90000"/>
              </a:lnSpc>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Feedback &amp; Suggestions:</a:t>
            </a:r>
            <a:r>
              <a:rPr lang="en-US" sz="2400">
                <a:solidFill>
                  <a:schemeClr val="lt1"/>
                </a:solidFill>
                <a:latin typeface="Calibri"/>
                <a:ea typeface="Calibri"/>
                <a:cs typeface="Calibri"/>
                <a:sym typeface="Calibri"/>
              </a:rPr>
              <a:t> Provides a channel for users to share feedback and suggestions with the app developer.</a:t>
            </a:r>
            <a:endParaRPr sz="2400">
              <a:solidFill>
                <a:schemeClr val="lt1"/>
              </a:solidFill>
              <a:latin typeface="Calibri"/>
              <a:ea typeface="Calibri"/>
              <a:cs typeface="Calibri"/>
              <a:sym typeface="Calibri"/>
            </a:endParaRPr>
          </a:p>
          <a:p>
            <a:pPr indent="-342900" lvl="0" marL="342900" marR="0" rtl="0" algn="just">
              <a:lnSpc>
                <a:spcPct val="90000"/>
              </a:lnSpc>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Settings:</a:t>
            </a:r>
            <a:r>
              <a:rPr lang="en-US" sz="2400">
                <a:solidFill>
                  <a:schemeClr val="lt1"/>
                </a:solidFill>
                <a:latin typeface="Calibri"/>
                <a:ea typeface="Calibri"/>
                <a:cs typeface="Calibri"/>
                <a:sym typeface="Calibri"/>
              </a:rPr>
              <a:t> Opens the Settings page for customizing app preferences.</a:t>
            </a:r>
            <a:endParaRPr sz="2400">
              <a:solidFill>
                <a:schemeClr val="lt1"/>
              </a:solidFill>
              <a:latin typeface="Calibri"/>
              <a:ea typeface="Calibri"/>
              <a:cs typeface="Calibri"/>
              <a:sym typeface="Calibri"/>
            </a:endParaRPr>
          </a:p>
          <a:p>
            <a:pPr indent="-342900" lvl="0" marL="342900" marR="0" rtl="0" algn="just">
              <a:lnSpc>
                <a:spcPct val="90000"/>
              </a:lnSpc>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Data and Privacy:</a:t>
            </a:r>
            <a:r>
              <a:rPr lang="en-US" sz="2400">
                <a:solidFill>
                  <a:schemeClr val="lt1"/>
                </a:solidFill>
                <a:latin typeface="Calibri"/>
                <a:ea typeface="Calibri"/>
                <a:cs typeface="Calibri"/>
                <a:sym typeface="Calibri"/>
              </a:rPr>
              <a:t> Allows users to access information about the app's data handling practices.</a:t>
            </a:r>
            <a:endParaRPr sz="2400">
              <a:solidFill>
                <a:schemeClr val="lt1"/>
              </a:solidFill>
              <a:latin typeface="Calibri"/>
              <a:ea typeface="Calibri"/>
              <a:cs typeface="Calibri"/>
              <a:sym typeface="Calibri"/>
            </a:endParaRPr>
          </a:p>
          <a:p>
            <a:pPr indent="-342900" lvl="0" marL="342900" marR="0" rtl="0" algn="just">
              <a:lnSpc>
                <a:spcPct val="90000"/>
              </a:lnSpc>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Logout:</a:t>
            </a:r>
            <a:r>
              <a:rPr lang="en-US" sz="2400">
                <a:solidFill>
                  <a:schemeClr val="lt1"/>
                </a:solidFill>
                <a:latin typeface="Calibri"/>
                <a:ea typeface="Calibri"/>
                <a:cs typeface="Calibri"/>
                <a:sym typeface="Calibri"/>
              </a:rPr>
              <a:t> Enables users to log out of their account.</a:t>
            </a:r>
            <a:endParaRPr sz="2400">
              <a:solidFill>
                <a:schemeClr val="lt1"/>
              </a:solidFill>
              <a:latin typeface="Calibri"/>
              <a:ea typeface="Calibri"/>
              <a:cs typeface="Calibri"/>
              <a:sym typeface="Calibri"/>
            </a:endParaRPr>
          </a:p>
          <a:p>
            <a:pPr indent="0" lvl="0" marL="0" marR="0" rtl="0" algn="just">
              <a:lnSpc>
                <a:spcPct val="80000"/>
              </a:lnSpc>
              <a:spcBef>
                <a:spcPts val="0"/>
              </a:spcBef>
              <a:spcAft>
                <a:spcPts val="0"/>
              </a:spcAft>
              <a:buClr>
                <a:schemeClr val="dk1"/>
              </a:buClr>
              <a:buSzPts val="2400"/>
              <a:buFont typeface="Arial"/>
              <a:buNone/>
            </a:pPr>
            <a:r>
              <a:t/>
            </a:r>
            <a:endParaRPr sz="2400">
              <a:solidFill>
                <a:schemeClr val="lt1"/>
              </a:solidFill>
              <a:latin typeface="Calibri"/>
              <a:ea typeface="Calibri"/>
              <a:cs typeface="Calibri"/>
              <a:sym typeface="Calibri"/>
            </a:endParaRPr>
          </a:p>
          <a:p>
            <a:pPr indent="0" lvl="0" marL="0" marR="0" rtl="0" algn="just">
              <a:lnSpc>
                <a:spcPct val="80000"/>
              </a:lnSpc>
              <a:spcBef>
                <a:spcPts val="0"/>
              </a:spcBef>
              <a:spcAft>
                <a:spcPts val="0"/>
              </a:spcAft>
              <a:buNone/>
            </a:pPr>
            <a:r>
              <a:rPr lang="en-US" sz="2400">
                <a:solidFill>
                  <a:schemeClr val="lt1"/>
                </a:solidFill>
                <a:latin typeface="Calibri"/>
                <a:ea typeface="Calibri"/>
                <a:cs typeface="Calibri"/>
                <a:sym typeface="Calibri"/>
              </a:rPr>
              <a:t>This page offers users a centralized location to access additional features and manage their account settings.</a:t>
            </a:r>
            <a:endParaRPr sz="24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p:nvPr/>
        </p:nvSpPr>
        <p:spPr>
          <a:xfrm>
            <a:off x="433440" y="243720"/>
            <a:ext cx="13763160" cy="7768800"/>
          </a:xfrm>
          <a:prstGeom prst="roundRect">
            <a:avLst>
              <a:gd fmla="val 484"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94" name="Google Shape;94;p2"/>
          <p:cNvPicPr preferRelativeResize="0"/>
          <p:nvPr/>
        </p:nvPicPr>
        <p:blipFill rotWithShape="1">
          <a:blip r:embed="rId3">
            <a:alphaModFix/>
          </a:blip>
          <a:srcRect b="0" l="0" r="0" t="0"/>
          <a:stretch/>
        </p:blipFill>
        <p:spPr>
          <a:xfrm>
            <a:off x="9035640" y="243720"/>
            <a:ext cx="5160960" cy="7768800"/>
          </a:xfrm>
          <a:prstGeom prst="rect">
            <a:avLst/>
          </a:prstGeom>
          <a:noFill/>
          <a:ln>
            <a:noFill/>
          </a:ln>
        </p:spPr>
      </p:pic>
      <p:sp>
        <p:nvSpPr>
          <p:cNvPr id="95" name="Google Shape;95;p2"/>
          <p:cNvSpPr/>
          <p:nvPr/>
        </p:nvSpPr>
        <p:spPr>
          <a:xfrm>
            <a:off x="1310760" y="933120"/>
            <a:ext cx="5896800" cy="73692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None/>
            </a:pPr>
            <a:r>
              <a:rPr b="0" lang="en-US" sz="4600" strike="noStrike">
                <a:solidFill>
                  <a:srgbClr val="FFFFFF"/>
                </a:solidFill>
                <a:latin typeface="Unbounded"/>
                <a:ea typeface="Unbounded"/>
                <a:cs typeface="Unbounded"/>
                <a:sym typeface="Unbounded"/>
              </a:rPr>
              <a:t>Introduction</a:t>
            </a:r>
            <a:endParaRPr b="0" sz="4600" strike="noStrike">
              <a:solidFill>
                <a:srgbClr val="000000"/>
              </a:solidFill>
              <a:latin typeface="Arial"/>
              <a:ea typeface="Arial"/>
              <a:cs typeface="Arial"/>
              <a:sym typeface="Arial"/>
            </a:endParaRPr>
          </a:p>
        </p:txBody>
      </p:sp>
      <p:sp>
        <p:nvSpPr>
          <p:cNvPr id="96" name="Google Shape;96;p2"/>
          <p:cNvSpPr/>
          <p:nvPr/>
        </p:nvSpPr>
        <p:spPr>
          <a:xfrm>
            <a:off x="1310760" y="2328120"/>
            <a:ext cx="563400" cy="563400"/>
          </a:xfrm>
          <a:prstGeom prst="roundRect">
            <a:avLst>
              <a:gd fmla="val 6667"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7" name="Google Shape;97;p2"/>
          <p:cNvSpPr/>
          <p:nvPr/>
        </p:nvSpPr>
        <p:spPr>
          <a:xfrm>
            <a:off x="1509120" y="2432880"/>
            <a:ext cx="166320" cy="3535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US" sz="2750" strike="noStrike">
                <a:solidFill>
                  <a:srgbClr val="CAD6DE"/>
                </a:solidFill>
                <a:latin typeface="Unbounded"/>
                <a:ea typeface="Unbounded"/>
                <a:cs typeface="Unbounded"/>
                <a:sym typeface="Unbounded"/>
              </a:rPr>
              <a:t>1</a:t>
            </a:r>
            <a:endParaRPr b="0" sz="2750" strike="noStrike">
              <a:solidFill>
                <a:srgbClr val="000000"/>
              </a:solidFill>
              <a:latin typeface="Arial"/>
              <a:ea typeface="Arial"/>
              <a:cs typeface="Arial"/>
              <a:sym typeface="Arial"/>
            </a:endParaRPr>
          </a:p>
        </p:txBody>
      </p:sp>
      <p:sp>
        <p:nvSpPr>
          <p:cNvPr id="98" name="Google Shape;98;p2"/>
          <p:cNvSpPr/>
          <p:nvPr/>
        </p:nvSpPr>
        <p:spPr>
          <a:xfrm>
            <a:off x="2125080" y="2328120"/>
            <a:ext cx="6032880" cy="41508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None/>
            </a:pPr>
            <a:r>
              <a:rPr b="0" lang="en-US" sz="2300" strike="noStrike">
                <a:solidFill>
                  <a:srgbClr val="CAD6DE"/>
                </a:solidFill>
                <a:latin typeface="Unbounded"/>
                <a:ea typeface="Unbounded"/>
                <a:cs typeface="Unbounded"/>
                <a:sym typeface="Unbounded"/>
              </a:rPr>
              <a:t>Streamline Financial Management</a:t>
            </a:r>
            <a:endParaRPr b="0" sz="2300" strike="noStrike">
              <a:solidFill>
                <a:srgbClr val="000000"/>
              </a:solidFill>
              <a:latin typeface="Arial"/>
              <a:ea typeface="Arial"/>
              <a:cs typeface="Arial"/>
              <a:sym typeface="Arial"/>
            </a:endParaRPr>
          </a:p>
        </p:txBody>
      </p:sp>
      <p:sp>
        <p:nvSpPr>
          <p:cNvPr id="99" name="Google Shape;99;p2"/>
          <p:cNvSpPr/>
          <p:nvPr/>
        </p:nvSpPr>
        <p:spPr>
          <a:xfrm>
            <a:off x="2125080" y="2891670"/>
            <a:ext cx="6032880" cy="80172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None/>
            </a:pPr>
            <a:r>
              <a:rPr b="0" lang="en-US" sz="1950" strike="noStrike">
                <a:solidFill>
                  <a:srgbClr val="CAD6DE"/>
                </a:solidFill>
                <a:latin typeface="Cabin"/>
                <a:ea typeface="Cabin"/>
                <a:cs typeface="Cabin"/>
                <a:sym typeface="Cabin"/>
              </a:rPr>
              <a:t>BudgetMate helps users stay on top of their financial activities.</a:t>
            </a:r>
            <a:endParaRPr b="0" sz="1950" strike="noStrike">
              <a:solidFill>
                <a:srgbClr val="000000"/>
              </a:solidFill>
              <a:latin typeface="Arial"/>
              <a:ea typeface="Arial"/>
              <a:cs typeface="Arial"/>
              <a:sym typeface="Arial"/>
            </a:endParaRPr>
          </a:p>
        </p:txBody>
      </p:sp>
      <p:sp>
        <p:nvSpPr>
          <p:cNvPr id="100" name="Google Shape;100;p2"/>
          <p:cNvSpPr/>
          <p:nvPr/>
        </p:nvSpPr>
        <p:spPr>
          <a:xfrm>
            <a:off x="1310760" y="4550040"/>
            <a:ext cx="563400" cy="563400"/>
          </a:xfrm>
          <a:prstGeom prst="roundRect">
            <a:avLst>
              <a:gd fmla="val 6667"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1" name="Google Shape;101;p2"/>
          <p:cNvSpPr/>
          <p:nvPr/>
        </p:nvSpPr>
        <p:spPr>
          <a:xfrm>
            <a:off x="1450420" y="4655160"/>
            <a:ext cx="279000" cy="3535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US" sz="2750" strike="noStrike">
                <a:solidFill>
                  <a:srgbClr val="CAD6DE"/>
                </a:solidFill>
                <a:latin typeface="Unbounded"/>
                <a:ea typeface="Unbounded"/>
                <a:cs typeface="Unbounded"/>
                <a:sym typeface="Unbounded"/>
              </a:rPr>
              <a:t>2</a:t>
            </a:r>
            <a:endParaRPr b="0" sz="2750" strike="noStrike">
              <a:solidFill>
                <a:srgbClr val="000000"/>
              </a:solidFill>
              <a:latin typeface="Arial"/>
              <a:ea typeface="Arial"/>
              <a:cs typeface="Arial"/>
              <a:sym typeface="Arial"/>
            </a:endParaRPr>
          </a:p>
        </p:txBody>
      </p:sp>
      <p:sp>
        <p:nvSpPr>
          <p:cNvPr id="102" name="Google Shape;102;p2"/>
          <p:cNvSpPr/>
          <p:nvPr/>
        </p:nvSpPr>
        <p:spPr>
          <a:xfrm>
            <a:off x="2125080" y="4042675"/>
            <a:ext cx="4337640" cy="36828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None/>
            </a:pPr>
            <a:r>
              <a:rPr b="0" lang="en-US" sz="2300" strike="noStrike">
                <a:solidFill>
                  <a:srgbClr val="CAD6DE"/>
                </a:solidFill>
                <a:latin typeface="Unbounded"/>
                <a:ea typeface="Unbounded"/>
                <a:cs typeface="Unbounded"/>
                <a:sym typeface="Unbounded"/>
              </a:rPr>
              <a:t>Comprehensive Tracking</a:t>
            </a:r>
            <a:endParaRPr b="0" sz="2300" strike="noStrike">
              <a:solidFill>
                <a:srgbClr val="000000"/>
              </a:solidFill>
              <a:latin typeface="Arial"/>
              <a:ea typeface="Arial"/>
              <a:cs typeface="Arial"/>
              <a:sym typeface="Arial"/>
            </a:endParaRPr>
          </a:p>
        </p:txBody>
      </p:sp>
      <p:sp>
        <p:nvSpPr>
          <p:cNvPr id="103" name="Google Shape;103;p2"/>
          <p:cNvSpPr/>
          <p:nvPr/>
        </p:nvSpPr>
        <p:spPr>
          <a:xfrm>
            <a:off x="2125080" y="4561795"/>
            <a:ext cx="6032880" cy="80172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None/>
            </a:pPr>
            <a:r>
              <a:rPr b="0" lang="en-US" sz="1950" strike="noStrike">
                <a:solidFill>
                  <a:srgbClr val="CAD6DE"/>
                </a:solidFill>
                <a:latin typeface="Cabin"/>
                <a:ea typeface="Cabin"/>
                <a:cs typeface="Cabin"/>
                <a:sym typeface="Cabin"/>
              </a:rPr>
              <a:t>Monitor income, expenses, and savings in one centralized location.</a:t>
            </a:r>
            <a:endParaRPr b="0" sz="1950" strike="noStrike">
              <a:solidFill>
                <a:srgbClr val="000000"/>
              </a:solidFill>
              <a:latin typeface="Arial"/>
              <a:ea typeface="Arial"/>
              <a:cs typeface="Arial"/>
              <a:sym typeface="Arial"/>
            </a:endParaRPr>
          </a:p>
        </p:txBody>
      </p:sp>
      <p:sp>
        <p:nvSpPr>
          <p:cNvPr id="104" name="Google Shape;104;p2"/>
          <p:cNvSpPr/>
          <p:nvPr/>
        </p:nvSpPr>
        <p:spPr>
          <a:xfrm>
            <a:off x="1310760" y="6403680"/>
            <a:ext cx="563400" cy="563400"/>
          </a:xfrm>
          <a:prstGeom prst="roundRect">
            <a:avLst>
              <a:gd fmla="val 6667"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5" name="Google Shape;105;p2"/>
          <p:cNvSpPr/>
          <p:nvPr/>
        </p:nvSpPr>
        <p:spPr>
          <a:xfrm>
            <a:off x="1450440" y="6508800"/>
            <a:ext cx="284040" cy="3535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US" sz="2750" strike="noStrike">
                <a:solidFill>
                  <a:srgbClr val="CAD6DE"/>
                </a:solidFill>
                <a:latin typeface="Unbounded"/>
                <a:ea typeface="Unbounded"/>
                <a:cs typeface="Unbounded"/>
                <a:sym typeface="Unbounded"/>
              </a:rPr>
              <a:t>3</a:t>
            </a:r>
            <a:endParaRPr b="0" sz="2750" strike="noStrike">
              <a:solidFill>
                <a:srgbClr val="000000"/>
              </a:solidFill>
              <a:latin typeface="Arial"/>
              <a:ea typeface="Arial"/>
              <a:cs typeface="Arial"/>
              <a:sym typeface="Arial"/>
            </a:endParaRPr>
          </a:p>
        </p:txBody>
      </p:sp>
      <p:sp>
        <p:nvSpPr>
          <p:cNvPr id="106" name="Google Shape;106;p2"/>
          <p:cNvSpPr/>
          <p:nvPr/>
        </p:nvSpPr>
        <p:spPr>
          <a:xfrm>
            <a:off x="2125080" y="5896315"/>
            <a:ext cx="5105880" cy="36828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None/>
            </a:pPr>
            <a:r>
              <a:rPr b="0" lang="en-US" sz="2300" strike="noStrike">
                <a:solidFill>
                  <a:srgbClr val="CAD6DE"/>
                </a:solidFill>
                <a:latin typeface="Unbounded"/>
                <a:ea typeface="Unbounded"/>
                <a:cs typeface="Unbounded"/>
                <a:sym typeface="Unbounded"/>
              </a:rPr>
              <a:t>Empowered Decision-Making</a:t>
            </a:r>
            <a:endParaRPr b="0" sz="2300" strike="noStrike">
              <a:solidFill>
                <a:srgbClr val="000000"/>
              </a:solidFill>
              <a:latin typeface="Arial"/>
              <a:ea typeface="Arial"/>
              <a:cs typeface="Arial"/>
              <a:sym typeface="Arial"/>
            </a:endParaRPr>
          </a:p>
        </p:txBody>
      </p:sp>
      <p:sp>
        <p:nvSpPr>
          <p:cNvPr id="107" name="Google Shape;107;p2"/>
          <p:cNvSpPr/>
          <p:nvPr/>
        </p:nvSpPr>
        <p:spPr>
          <a:xfrm>
            <a:off x="2125080" y="6415435"/>
            <a:ext cx="6032880" cy="40068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None/>
            </a:pPr>
            <a:r>
              <a:rPr b="0" lang="en-US" sz="1950" strike="noStrike">
                <a:solidFill>
                  <a:srgbClr val="CAD6DE"/>
                </a:solidFill>
                <a:latin typeface="Cabin"/>
                <a:ea typeface="Cabin"/>
                <a:cs typeface="Cabin"/>
                <a:sym typeface="Cabin"/>
              </a:rPr>
              <a:t>Visual insights enable informed financial decisions.</a:t>
            </a:r>
            <a:endParaRPr b="0" sz="1950"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326" name="Google Shape;326;p20"/>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327" name="Google Shape;327;p20"/>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Personal Profile Page</a:t>
            </a:r>
            <a:endParaRPr sz="3000" strike="noStrike">
              <a:solidFill>
                <a:schemeClr val="lt1"/>
              </a:solidFill>
              <a:latin typeface="Arial"/>
              <a:ea typeface="Arial"/>
              <a:cs typeface="Arial"/>
              <a:sym typeface="Arial"/>
            </a:endParaRPr>
          </a:p>
        </p:txBody>
      </p:sp>
      <p:pic>
        <p:nvPicPr>
          <p:cNvPr descr="/home/rei0ni/Downloads/Screenshot_20241015-083220/Screenshot_20241015-132013.pngScreenshot_20241015-132013" id="328" name="Google Shape;328;p20"/>
          <p:cNvPicPr preferRelativeResize="0"/>
          <p:nvPr/>
        </p:nvPicPr>
        <p:blipFill rotWithShape="1">
          <a:blip r:embed="rId4">
            <a:alphaModFix/>
          </a:blip>
          <a:srcRect b="0" l="0" r="0" t="0"/>
          <a:stretch/>
        </p:blipFill>
        <p:spPr>
          <a:xfrm>
            <a:off x="9934893" y="581660"/>
            <a:ext cx="3537585" cy="7151370"/>
          </a:xfrm>
          <a:prstGeom prst="rect">
            <a:avLst/>
          </a:prstGeom>
          <a:noFill/>
          <a:ln>
            <a:noFill/>
          </a:ln>
        </p:spPr>
      </p:pic>
      <p:sp>
        <p:nvSpPr>
          <p:cNvPr id="329" name="Google Shape;329;p20"/>
          <p:cNvSpPr txBox="1"/>
          <p:nvPr/>
        </p:nvSpPr>
        <p:spPr>
          <a:xfrm>
            <a:off x="1009015" y="1954530"/>
            <a:ext cx="7399800" cy="2678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n-US" sz="2400">
                <a:solidFill>
                  <a:schemeClr val="lt1"/>
                </a:solidFill>
                <a:latin typeface="Calibri"/>
                <a:ea typeface="Calibri"/>
                <a:cs typeface="Calibri"/>
                <a:sym typeface="Calibri"/>
              </a:rPr>
              <a:t>The Profile page provides a space for users to view their personal information within the app. It typically includes:</a:t>
            </a:r>
            <a:endParaRPr sz="2400">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2400">
              <a:solidFill>
                <a:schemeClr val="lt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Name</a:t>
            </a:r>
            <a:r>
              <a:rPr lang="en-US" sz="2400">
                <a:solidFill>
                  <a:schemeClr val="lt1"/>
                </a:solidFill>
                <a:latin typeface="Calibri"/>
                <a:ea typeface="Calibri"/>
                <a:cs typeface="Calibri"/>
                <a:sym typeface="Calibri"/>
              </a:rPr>
              <a:t>: Shows the user's name.</a:t>
            </a:r>
            <a:endParaRPr sz="2400">
              <a:solidFill>
                <a:schemeClr val="lt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Email</a:t>
            </a:r>
            <a:r>
              <a:rPr lang="en-US" sz="2400">
                <a:solidFill>
                  <a:schemeClr val="lt1"/>
                </a:solidFill>
                <a:latin typeface="Calibri"/>
                <a:ea typeface="Calibri"/>
                <a:cs typeface="Calibri"/>
                <a:sym typeface="Calibri"/>
              </a:rPr>
              <a:t>: Displays the user's registered email address.</a:t>
            </a:r>
            <a:endParaRPr sz="2400">
              <a:solidFill>
                <a:schemeClr val="lt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Created</a:t>
            </a:r>
            <a:r>
              <a:rPr lang="en-US" sz="2400">
                <a:solidFill>
                  <a:schemeClr val="lt1"/>
                </a:solidFill>
                <a:latin typeface="Calibri"/>
                <a:ea typeface="Calibri"/>
                <a:cs typeface="Calibri"/>
                <a:sym typeface="Calibri"/>
              </a:rPr>
              <a:t> </a:t>
            </a:r>
            <a:r>
              <a:rPr b="1" lang="en-US" sz="2400">
                <a:solidFill>
                  <a:schemeClr val="lt1"/>
                </a:solidFill>
                <a:latin typeface="Calibri"/>
                <a:ea typeface="Calibri"/>
                <a:cs typeface="Calibri"/>
                <a:sym typeface="Calibri"/>
              </a:rPr>
              <a:t>On</a:t>
            </a:r>
            <a:r>
              <a:rPr lang="en-US" sz="2400">
                <a:solidFill>
                  <a:schemeClr val="lt1"/>
                </a:solidFill>
                <a:latin typeface="Calibri"/>
                <a:ea typeface="Calibri"/>
                <a:cs typeface="Calibri"/>
                <a:sym typeface="Calibri"/>
              </a:rPr>
              <a:t>: Indicates the date and time the user's account was created.</a:t>
            </a:r>
            <a:endParaRPr sz="24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336" name="Google Shape;336;p21"/>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337" name="Google Shape;337;p21"/>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Settings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533.pngScreenshot_20241015-083533" id="338" name="Google Shape;338;p21"/>
          <p:cNvPicPr preferRelativeResize="0"/>
          <p:nvPr/>
        </p:nvPicPr>
        <p:blipFill rotWithShape="1">
          <a:blip r:embed="rId4">
            <a:alphaModFix/>
          </a:blip>
          <a:srcRect b="0" l="0" r="0" t="0"/>
          <a:stretch/>
        </p:blipFill>
        <p:spPr>
          <a:xfrm>
            <a:off x="10048240" y="809625"/>
            <a:ext cx="3310890" cy="6695440"/>
          </a:xfrm>
          <a:prstGeom prst="rect">
            <a:avLst/>
          </a:prstGeom>
          <a:noFill/>
          <a:ln>
            <a:noFill/>
          </a:ln>
        </p:spPr>
      </p:pic>
      <p:sp>
        <p:nvSpPr>
          <p:cNvPr id="339" name="Google Shape;339;p21"/>
          <p:cNvSpPr txBox="1"/>
          <p:nvPr/>
        </p:nvSpPr>
        <p:spPr>
          <a:xfrm>
            <a:off x="1009015" y="1810385"/>
            <a:ext cx="6540600" cy="415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The Settings page allows users to customize various aspects of the app to suit their preferences. It typically includes options such as:</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2400"/>
              <a:buFont typeface="Arial"/>
              <a:buChar char="•"/>
            </a:pPr>
            <a:r>
              <a:rPr b="1" lang="en-US" sz="2400">
                <a:solidFill>
                  <a:schemeClr val="lt1"/>
                </a:solidFill>
                <a:latin typeface="Calibri"/>
                <a:ea typeface="Calibri"/>
                <a:cs typeface="Calibri"/>
                <a:sym typeface="Calibri"/>
              </a:rPr>
              <a:t>Currency</a:t>
            </a:r>
            <a:r>
              <a:rPr lang="en-US" sz="2400">
                <a:solidFill>
                  <a:schemeClr val="lt1"/>
                </a:solidFill>
                <a:latin typeface="Calibri"/>
                <a:ea typeface="Calibri"/>
                <a:cs typeface="Calibri"/>
                <a:sym typeface="Calibri"/>
              </a:rPr>
              <a:t>: Users can select their preferred currency for financial transactions and reporting.</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This page empowers users to personalize their app experience and ensure it aligns with their specific needs.</a:t>
            </a:r>
            <a:endParaRPr sz="24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2"/>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346" name="Google Shape;346;p22"/>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347" name="Google Shape;347;p22"/>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Data &amp; Privacy Ploicy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539.pngScreenshot_20241015-083539" id="348" name="Google Shape;348;p22"/>
          <p:cNvPicPr preferRelativeResize="0"/>
          <p:nvPr/>
        </p:nvPicPr>
        <p:blipFill rotWithShape="1">
          <a:blip r:embed="rId4">
            <a:alphaModFix/>
          </a:blip>
          <a:srcRect b="0" l="0" r="0" t="0"/>
          <a:stretch/>
        </p:blipFill>
        <p:spPr>
          <a:xfrm>
            <a:off x="10048240" y="812800"/>
            <a:ext cx="3310890" cy="6689090"/>
          </a:xfrm>
          <a:prstGeom prst="rect">
            <a:avLst/>
          </a:prstGeom>
          <a:noFill/>
          <a:ln>
            <a:noFill/>
          </a:ln>
        </p:spPr>
      </p:pic>
      <p:sp>
        <p:nvSpPr>
          <p:cNvPr id="349" name="Google Shape;349;p22"/>
          <p:cNvSpPr txBox="1"/>
          <p:nvPr/>
        </p:nvSpPr>
        <p:spPr>
          <a:xfrm>
            <a:off x="1009015" y="1810385"/>
            <a:ext cx="6540500" cy="2676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This page outlines the app's policies regarding data collection, usage, and protection.</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This page provides users with transparent information about how their data is handled, allowing them to make informed decisions about using the app.</a:t>
            </a:r>
            <a:endParaRPr sz="24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p:nvPr/>
        </p:nvSpPr>
        <p:spPr>
          <a:xfrm>
            <a:off x="433440" y="243720"/>
            <a:ext cx="13763160" cy="7789680"/>
          </a:xfrm>
          <a:prstGeom prst="roundRect">
            <a:avLst>
              <a:gd fmla="val 386"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356" name="Google Shape;356;p23"/>
          <p:cNvPicPr preferRelativeResize="0"/>
          <p:nvPr/>
        </p:nvPicPr>
        <p:blipFill rotWithShape="1">
          <a:blip r:embed="rId3">
            <a:alphaModFix/>
          </a:blip>
          <a:srcRect b="0" l="0" r="0" t="0"/>
          <a:stretch/>
        </p:blipFill>
        <p:spPr>
          <a:xfrm>
            <a:off x="433440" y="243720"/>
            <a:ext cx="13763160" cy="2507760"/>
          </a:xfrm>
          <a:prstGeom prst="rect">
            <a:avLst/>
          </a:prstGeom>
          <a:noFill/>
          <a:ln>
            <a:noFill/>
          </a:ln>
        </p:spPr>
      </p:pic>
      <p:sp>
        <p:nvSpPr>
          <p:cNvPr id="357" name="Google Shape;357;p23"/>
          <p:cNvSpPr/>
          <p:nvPr/>
        </p:nvSpPr>
        <p:spPr>
          <a:xfrm>
            <a:off x="1135800" y="3303720"/>
            <a:ext cx="4721040" cy="58968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None/>
            </a:pPr>
            <a:r>
              <a:rPr b="0" lang="en-US" sz="3700" strike="noStrike">
                <a:solidFill>
                  <a:srgbClr val="FFFFFF"/>
                </a:solidFill>
                <a:latin typeface="Unbounded"/>
                <a:ea typeface="Unbounded"/>
                <a:cs typeface="Unbounded"/>
                <a:sym typeface="Unbounded"/>
              </a:rPr>
              <a:t>Technical Stack</a:t>
            </a:r>
            <a:endParaRPr b="0" sz="3700" strike="noStrike">
              <a:solidFill>
                <a:srgbClr val="000000"/>
              </a:solidFill>
              <a:latin typeface="Arial"/>
              <a:ea typeface="Arial"/>
              <a:cs typeface="Arial"/>
              <a:sym typeface="Arial"/>
            </a:endParaRPr>
          </a:p>
        </p:txBody>
      </p:sp>
      <p:sp>
        <p:nvSpPr>
          <p:cNvPr id="358" name="Google Shape;358;p23"/>
          <p:cNvSpPr/>
          <p:nvPr/>
        </p:nvSpPr>
        <p:spPr>
          <a:xfrm>
            <a:off x="1135800" y="4420440"/>
            <a:ext cx="451080" cy="451080"/>
          </a:xfrm>
          <a:prstGeom prst="roundRect">
            <a:avLst>
              <a:gd fmla="val 6668"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59" name="Google Shape;359;p23"/>
          <p:cNvSpPr/>
          <p:nvPr/>
        </p:nvSpPr>
        <p:spPr>
          <a:xfrm>
            <a:off x="1294560" y="4504320"/>
            <a:ext cx="133200" cy="28296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US" sz="2200" strike="noStrike">
                <a:solidFill>
                  <a:srgbClr val="CAD6DE"/>
                </a:solidFill>
                <a:latin typeface="Unbounded"/>
                <a:ea typeface="Unbounded"/>
                <a:cs typeface="Unbounded"/>
                <a:sym typeface="Unbounded"/>
              </a:rPr>
              <a:t>1</a:t>
            </a:r>
            <a:endParaRPr b="0" sz="2200" strike="noStrike">
              <a:solidFill>
                <a:srgbClr val="000000"/>
              </a:solidFill>
              <a:latin typeface="Arial"/>
              <a:ea typeface="Arial"/>
              <a:cs typeface="Arial"/>
              <a:sym typeface="Arial"/>
            </a:endParaRPr>
          </a:p>
        </p:txBody>
      </p:sp>
      <p:sp>
        <p:nvSpPr>
          <p:cNvPr id="360" name="Google Shape;360;p23"/>
          <p:cNvSpPr/>
          <p:nvPr/>
        </p:nvSpPr>
        <p:spPr>
          <a:xfrm>
            <a:off x="1787760" y="4420440"/>
            <a:ext cx="2381400" cy="29484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None/>
            </a:pPr>
            <a:r>
              <a:rPr b="0" lang="en-US" sz="1850" strike="noStrike">
                <a:solidFill>
                  <a:srgbClr val="CAD6DE"/>
                </a:solidFill>
                <a:latin typeface="Unbounded"/>
                <a:ea typeface="Unbounded"/>
                <a:cs typeface="Unbounded"/>
                <a:sym typeface="Unbounded"/>
              </a:rPr>
              <a:t>Frontend: Flutter</a:t>
            </a:r>
            <a:endParaRPr b="0" sz="1850" strike="noStrike">
              <a:solidFill>
                <a:srgbClr val="000000"/>
              </a:solidFill>
              <a:latin typeface="Arial"/>
              <a:ea typeface="Arial"/>
              <a:cs typeface="Arial"/>
              <a:sym typeface="Arial"/>
            </a:endParaRPr>
          </a:p>
        </p:txBody>
      </p:sp>
      <p:sp>
        <p:nvSpPr>
          <p:cNvPr id="361" name="Google Shape;361;p23"/>
          <p:cNvSpPr/>
          <p:nvPr/>
        </p:nvSpPr>
        <p:spPr>
          <a:xfrm>
            <a:off x="1787760" y="4835880"/>
            <a:ext cx="11706480" cy="32076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None/>
            </a:pPr>
            <a:r>
              <a:rPr b="0" lang="en-US" sz="1550" strike="noStrike">
                <a:solidFill>
                  <a:srgbClr val="CAD6DE"/>
                </a:solidFill>
                <a:latin typeface="Cabin"/>
                <a:ea typeface="Cabin"/>
                <a:cs typeface="Cabin"/>
                <a:sym typeface="Cabin"/>
              </a:rPr>
              <a:t>Cross-platform development for iOS and Android.</a:t>
            </a:r>
            <a:endParaRPr b="0" sz="1550" strike="noStrike">
              <a:solidFill>
                <a:srgbClr val="000000"/>
              </a:solidFill>
              <a:latin typeface="Arial"/>
              <a:ea typeface="Arial"/>
              <a:cs typeface="Arial"/>
              <a:sym typeface="Arial"/>
            </a:endParaRPr>
          </a:p>
        </p:txBody>
      </p:sp>
      <p:sp>
        <p:nvSpPr>
          <p:cNvPr id="362" name="Google Shape;362;p23"/>
          <p:cNvSpPr/>
          <p:nvPr/>
        </p:nvSpPr>
        <p:spPr>
          <a:xfrm>
            <a:off x="1135800" y="5582880"/>
            <a:ext cx="451080" cy="451080"/>
          </a:xfrm>
          <a:prstGeom prst="roundRect">
            <a:avLst>
              <a:gd fmla="val 6668"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63" name="Google Shape;363;p23"/>
          <p:cNvSpPr/>
          <p:nvPr/>
        </p:nvSpPr>
        <p:spPr>
          <a:xfrm>
            <a:off x="1249560" y="5667120"/>
            <a:ext cx="223200" cy="28296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US" sz="2200" strike="noStrike">
                <a:solidFill>
                  <a:srgbClr val="CAD6DE"/>
                </a:solidFill>
                <a:latin typeface="Unbounded"/>
                <a:ea typeface="Unbounded"/>
                <a:cs typeface="Unbounded"/>
                <a:sym typeface="Unbounded"/>
              </a:rPr>
              <a:t>2</a:t>
            </a:r>
            <a:endParaRPr b="0" sz="2200" strike="noStrike">
              <a:solidFill>
                <a:srgbClr val="000000"/>
              </a:solidFill>
              <a:latin typeface="Arial"/>
              <a:ea typeface="Arial"/>
              <a:cs typeface="Arial"/>
              <a:sym typeface="Arial"/>
            </a:endParaRPr>
          </a:p>
        </p:txBody>
      </p:sp>
      <p:sp>
        <p:nvSpPr>
          <p:cNvPr id="364" name="Google Shape;364;p23"/>
          <p:cNvSpPr/>
          <p:nvPr/>
        </p:nvSpPr>
        <p:spPr>
          <a:xfrm>
            <a:off x="1787760" y="5582880"/>
            <a:ext cx="2360160" cy="29484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None/>
            </a:pPr>
            <a:r>
              <a:rPr b="0" lang="en-US" sz="1850" strike="noStrike">
                <a:solidFill>
                  <a:srgbClr val="CAD6DE"/>
                </a:solidFill>
                <a:latin typeface="Unbounded"/>
                <a:ea typeface="Unbounded"/>
                <a:cs typeface="Unbounded"/>
                <a:sym typeface="Unbounded"/>
              </a:rPr>
              <a:t>Backend API</a:t>
            </a:r>
            <a:endParaRPr b="0" sz="1850" strike="noStrike">
              <a:solidFill>
                <a:srgbClr val="000000"/>
              </a:solidFill>
              <a:latin typeface="Arial"/>
              <a:ea typeface="Arial"/>
              <a:cs typeface="Arial"/>
              <a:sym typeface="Arial"/>
            </a:endParaRPr>
          </a:p>
        </p:txBody>
      </p:sp>
      <p:sp>
        <p:nvSpPr>
          <p:cNvPr id="365" name="Google Shape;365;p23"/>
          <p:cNvSpPr/>
          <p:nvPr/>
        </p:nvSpPr>
        <p:spPr>
          <a:xfrm>
            <a:off x="1787760" y="5998320"/>
            <a:ext cx="11706480" cy="32076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None/>
            </a:pPr>
            <a:r>
              <a:rPr b="0" lang="en-US" sz="1550" strike="noStrike">
                <a:solidFill>
                  <a:srgbClr val="CAD6DE"/>
                </a:solidFill>
                <a:latin typeface="Cabin"/>
                <a:ea typeface="Cabin"/>
                <a:cs typeface="Cabin"/>
                <a:sym typeface="Cabin"/>
              </a:rPr>
              <a:t>Secure and scalable API to power the app.</a:t>
            </a:r>
            <a:endParaRPr b="0" sz="1550" strike="noStrike">
              <a:solidFill>
                <a:srgbClr val="000000"/>
              </a:solidFill>
              <a:latin typeface="Arial"/>
              <a:ea typeface="Arial"/>
              <a:cs typeface="Arial"/>
              <a:sym typeface="Arial"/>
            </a:endParaRPr>
          </a:p>
        </p:txBody>
      </p:sp>
      <p:sp>
        <p:nvSpPr>
          <p:cNvPr id="366" name="Google Shape;366;p23"/>
          <p:cNvSpPr/>
          <p:nvPr/>
        </p:nvSpPr>
        <p:spPr>
          <a:xfrm>
            <a:off x="1135800" y="6745680"/>
            <a:ext cx="451080" cy="451080"/>
          </a:xfrm>
          <a:prstGeom prst="roundRect">
            <a:avLst>
              <a:gd fmla="val 6668"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67" name="Google Shape;367;p23"/>
          <p:cNvSpPr/>
          <p:nvPr/>
        </p:nvSpPr>
        <p:spPr>
          <a:xfrm>
            <a:off x="1247400" y="6829560"/>
            <a:ext cx="227160" cy="28296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US" sz="2200" strike="noStrike">
                <a:solidFill>
                  <a:srgbClr val="CAD6DE"/>
                </a:solidFill>
                <a:latin typeface="Unbounded"/>
                <a:ea typeface="Unbounded"/>
                <a:cs typeface="Unbounded"/>
                <a:sym typeface="Unbounded"/>
              </a:rPr>
              <a:t>3</a:t>
            </a:r>
            <a:endParaRPr b="0" sz="2200" strike="noStrike">
              <a:solidFill>
                <a:srgbClr val="000000"/>
              </a:solidFill>
              <a:latin typeface="Arial"/>
              <a:ea typeface="Arial"/>
              <a:cs typeface="Arial"/>
              <a:sym typeface="Arial"/>
            </a:endParaRPr>
          </a:p>
        </p:txBody>
      </p:sp>
      <p:sp>
        <p:nvSpPr>
          <p:cNvPr id="368" name="Google Shape;368;p23"/>
          <p:cNvSpPr/>
          <p:nvPr/>
        </p:nvSpPr>
        <p:spPr>
          <a:xfrm>
            <a:off x="1787760" y="6745680"/>
            <a:ext cx="2596320" cy="29484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None/>
            </a:pPr>
            <a:r>
              <a:rPr b="0" lang="en-US" sz="1850" strike="noStrike">
                <a:solidFill>
                  <a:srgbClr val="CAD6DE"/>
                </a:solidFill>
                <a:latin typeface="Unbounded"/>
                <a:ea typeface="Unbounded"/>
                <a:cs typeface="Unbounded"/>
                <a:sym typeface="Unbounded"/>
              </a:rPr>
              <a:t>Design Tool: Figma</a:t>
            </a:r>
            <a:endParaRPr b="0" sz="1850" strike="noStrike">
              <a:solidFill>
                <a:srgbClr val="000000"/>
              </a:solidFill>
              <a:latin typeface="Arial"/>
              <a:ea typeface="Arial"/>
              <a:cs typeface="Arial"/>
              <a:sym typeface="Arial"/>
            </a:endParaRPr>
          </a:p>
        </p:txBody>
      </p:sp>
      <p:sp>
        <p:nvSpPr>
          <p:cNvPr id="369" name="Google Shape;369;p23"/>
          <p:cNvSpPr/>
          <p:nvPr/>
        </p:nvSpPr>
        <p:spPr>
          <a:xfrm>
            <a:off x="1787760" y="7161120"/>
            <a:ext cx="11706480" cy="32076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None/>
            </a:pPr>
            <a:r>
              <a:rPr b="0" lang="en-US" sz="1550" strike="noStrike">
                <a:solidFill>
                  <a:srgbClr val="CAD6DE"/>
                </a:solidFill>
                <a:latin typeface="Cabin"/>
                <a:ea typeface="Cabin"/>
                <a:cs typeface="Cabin"/>
                <a:sym typeface="Cabin"/>
              </a:rPr>
              <a:t>Collaborative design and prototyping platform.</a:t>
            </a:r>
            <a:endParaRPr b="0" sz="1550"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4"/>
          <p:cNvSpPr/>
          <p:nvPr/>
        </p:nvSpPr>
        <p:spPr>
          <a:xfrm>
            <a:off x="433640" y="244045"/>
            <a:ext cx="13763100" cy="7741500"/>
          </a:xfrm>
          <a:prstGeom prst="roundRect">
            <a:avLst>
              <a:gd fmla="val 409"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376" name="Google Shape;376;p24"/>
          <p:cNvPicPr preferRelativeResize="0"/>
          <p:nvPr/>
        </p:nvPicPr>
        <p:blipFill rotWithShape="1">
          <a:blip r:embed="rId3">
            <a:alphaModFix/>
          </a:blip>
          <a:srcRect b="0" l="0" r="0" t="0"/>
          <a:stretch/>
        </p:blipFill>
        <p:spPr>
          <a:xfrm>
            <a:off x="9035640" y="243720"/>
            <a:ext cx="5160960" cy="7741440"/>
          </a:xfrm>
          <a:prstGeom prst="rect">
            <a:avLst/>
          </a:prstGeom>
          <a:noFill/>
          <a:ln>
            <a:noFill/>
          </a:ln>
        </p:spPr>
      </p:pic>
      <p:sp>
        <p:nvSpPr>
          <p:cNvPr id="377" name="Google Shape;377;p24"/>
          <p:cNvSpPr/>
          <p:nvPr/>
        </p:nvSpPr>
        <p:spPr>
          <a:xfrm>
            <a:off x="1171800" y="1114920"/>
            <a:ext cx="7012800" cy="61992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None/>
            </a:pPr>
            <a:r>
              <a:rPr b="0" lang="en-US" sz="3900" strike="noStrike">
                <a:solidFill>
                  <a:srgbClr val="FFFFFF"/>
                </a:solidFill>
                <a:latin typeface="Unbounded"/>
                <a:ea typeface="Unbounded"/>
                <a:cs typeface="Unbounded"/>
                <a:sym typeface="Unbounded"/>
              </a:rPr>
              <a:t>Development Approach</a:t>
            </a:r>
            <a:endParaRPr b="0" sz="3900" strike="noStrike">
              <a:solidFill>
                <a:srgbClr val="000000"/>
              </a:solidFill>
              <a:latin typeface="Arial"/>
              <a:ea typeface="Arial"/>
              <a:cs typeface="Arial"/>
              <a:sym typeface="Arial"/>
            </a:endParaRPr>
          </a:p>
        </p:txBody>
      </p:sp>
      <p:pic>
        <p:nvPicPr>
          <p:cNvPr descr="preencoded.png" id="378" name="Google Shape;378;p24"/>
          <p:cNvPicPr preferRelativeResize="0"/>
          <p:nvPr/>
        </p:nvPicPr>
        <p:blipFill rotWithShape="1">
          <a:blip r:embed="rId4">
            <a:alphaModFix/>
          </a:blip>
          <a:srcRect b="0" l="0" r="0" t="0"/>
          <a:stretch/>
        </p:blipFill>
        <p:spPr>
          <a:xfrm>
            <a:off x="1171800" y="2573440"/>
            <a:ext cx="1054440" cy="1687320"/>
          </a:xfrm>
          <a:prstGeom prst="rect">
            <a:avLst/>
          </a:prstGeom>
          <a:noFill/>
          <a:ln>
            <a:noFill/>
          </a:ln>
        </p:spPr>
      </p:pic>
      <p:sp>
        <p:nvSpPr>
          <p:cNvPr id="379" name="Google Shape;379;p24"/>
          <p:cNvSpPr/>
          <p:nvPr/>
        </p:nvSpPr>
        <p:spPr>
          <a:xfrm>
            <a:off x="2542680" y="2784400"/>
            <a:ext cx="2767800" cy="309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None/>
            </a:pPr>
            <a:r>
              <a:rPr b="0" lang="en-US" sz="1950" strike="noStrike">
                <a:solidFill>
                  <a:srgbClr val="CAD6DE"/>
                </a:solidFill>
                <a:latin typeface="Unbounded"/>
                <a:ea typeface="Unbounded"/>
                <a:cs typeface="Unbounded"/>
                <a:sym typeface="Unbounded"/>
              </a:rPr>
              <a:t>Agile Methodology</a:t>
            </a:r>
            <a:endParaRPr b="0" sz="1950" strike="noStrike">
              <a:solidFill>
                <a:srgbClr val="000000"/>
              </a:solidFill>
              <a:latin typeface="Arial"/>
              <a:ea typeface="Arial"/>
              <a:cs typeface="Arial"/>
              <a:sym typeface="Arial"/>
            </a:endParaRPr>
          </a:p>
        </p:txBody>
      </p:sp>
      <p:sp>
        <p:nvSpPr>
          <p:cNvPr id="380" name="Google Shape;380;p24"/>
          <p:cNvSpPr/>
          <p:nvPr/>
        </p:nvSpPr>
        <p:spPr>
          <a:xfrm>
            <a:off x="2542680" y="3221080"/>
            <a:ext cx="5754000" cy="337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None/>
            </a:pPr>
            <a:r>
              <a:rPr b="0" lang="en-US" sz="1650" strike="noStrike">
                <a:solidFill>
                  <a:srgbClr val="CAD6DE"/>
                </a:solidFill>
                <a:latin typeface="Cabin"/>
                <a:ea typeface="Cabin"/>
                <a:cs typeface="Cabin"/>
                <a:sym typeface="Cabin"/>
              </a:rPr>
              <a:t>Iterative development with regular feedback.</a:t>
            </a:r>
            <a:endParaRPr b="0" sz="1650" strike="noStrike">
              <a:solidFill>
                <a:srgbClr val="000000"/>
              </a:solidFill>
              <a:latin typeface="Arial"/>
              <a:ea typeface="Arial"/>
              <a:cs typeface="Arial"/>
              <a:sym typeface="Arial"/>
            </a:endParaRPr>
          </a:p>
        </p:txBody>
      </p:sp>
      <p:pic>
        <p:nvPicPr>
          <p:cNvPr descr="preencoded.png" id="381" name="Google Shape;381;p24"/>
          <p:cNvPicPr preferRelativeResize="0"/>
          <p:nvPr/>
        </p:nvPicPr>
        <p:blipFill rotWithShape="1">
          <a:blip r:embed="rId5">
            <a:alphaModFix/>
          </a:blip>
          <a:srcRect b="0" l="0" r="0" t="0"/>
          <a:stretch/>
        </p:blipFill>
        <p:spPr>
          <a:xfrm>
            <a:off x="1171800" y="4261120"/>
            <a:ext cx="1054440" cy="1687320"/>
          </a:xfrm>
          <a:prstGeom prst="rect">
            <a:avLst/>
          </a:prstGeom>
          <a:noFill/>
          <a:ln>
            <a:noFill/>
          </a:ln>
        </p:spPr>
      </p:pic>
      <p:sp>
        <p:nvSpPr>
          <p:cNvPr id="382" name="Google Shape;382;p24"/>
          <p:cNvSpPr/>
          <p:nvPr/>
        </p:nvSpPr>
        <p:spPr>
          <a:xfrm>
            <a:off x="2542680" y="4472080"/>
            <a:ext cx="3603900" cy="309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None/>
            </a:pPr>
            <a:r>
              <a:rPr b="0" lang="en-US" sz="1950" strike="noStrike">
                <a:solidFill>
                  <a:srgbClr val="CAD6DE"/>
                </a:solidFill>
                <a:latin typeface="Unbounded"/>
                <a:ea typeface="Unbounded"/>
                <a:cs typeface="Unbounded"/>
                <a:sym typeface="Unbounded"/>
              </a:rPr>
              <a:t>Collaborative Teamwork</a:t>
            </a:r>
            <a:endParaRPr b="0" sz="1950" strike="noStrike">
              <a:solidFill>
                <a:srgbClr val="000000"/>
              </a:solidFill>
              <a:latin typeface="Arial"/>
              <a:ea typeface="Arial"/>
              <a:cs typeface="Arial"/>
              <a:sym typeface="Arial"/>
            </a:endParaRPr>
          </a:p>
        </p:txBody>
      </p:sp>
      <p:sp>
        <p:nvSpPr>
          <p:cNvPr id="383" name="Google Shape;383;p24"/>
          <p:cNvSpPr/>
          <p:nvPr/>
        </p:nvSpPr>
        <p:spPr>
          <a:xfrm>
            <a:off x="2542680" y="5302248"/>
            <a:ext cx="5754000" cy="337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None/>
            </a:pPr>
            <a:r>
              <a:rPr b="0" lang="en-US" sz="1650" strike="noStrike">
                <a:solidFill>
                  <a:srgbClr val="CAD6DE"/>
                </a:solidFill>
                <a:latin typeface="Cabin"/>
                <a:ea typeface="Cabin"/>
                <a:cs typeface="Cabin"/>
                <a:sym typeface="Cabin"/>
              </a:rPr>
              <a:t>Each member focused on specific app features.</a:t>
            </a:r>
            <a:endParaRPr b="0" sz="1650" strike="noStrike">
              <a:solidFill>
                <a:srgbClr val="000000"/>
              </a:solidFill>
              <a:latin typeface="Arial"/>
              <a:ea typeface="Arial"/>
              <a:cs typeface="Arial"/>
              <a:sym typeface="Arial"/>
            </a:endParaRPr>
          </a:p>
        </p:txBody>
      </p:sp>
      <p:pic>
        <p:nvPicPr>
          <p:cNvPr descr="preencoded.png" id="384" name="Google Shape;384;p24"/>
          <p:cNvPicPr preferRelativeResize="0"/>
          <p:nvPr/>
        </p:nvPicPr>
        <p:blipFill rotWithShape="1">
          <a:blip r:embed="rId6">
            <a:alphaModFix/>
          </a:blip>
          <a:srcRect b="0" l="0" r="0" t="0"/>
          <a:stretch/>
        </p:blipFill>
        <p:spPr>
          <a:xfrm>
            <a:off x="1171800" y="5948800"/>
            <a:ext cx="1054440" cy="1687320"/>
          </a:xfrm>
          <a:prstGeom prst="rect">
            <a:avLst/>
          </a:prstGeom>
          <a:noFill/>
          <a:ln>
            <a:noFill/>
          </a:ln>
        </p:spPr>
      </p:pic>
      <p:sp>
        <p:nvSpPr>
          <p:cNvPr id="385" name="Google Shape;385;p24"/>
          <p:cNvSpPr/>
          <p:nvPr/>
        </p:nvSpPr>
        <p:spPr>
          <a:xfrm>
            <a:off x="2542680" y="6159760"/>
            <a:ext cx="2567400" cy="309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None/>
            </a:pPr>
            <a:r>
              <a:rPr b="0" lang="en-US" sz="1950" strike="noStrike">
                <a:solidFill>
                  <a:srgbClr val="CAD6DE"/>
                </a:solidFill>
                <a:latin typeface="Unbounded"/>
                <a:ea typeface="Unbounded"/>
                <a:cs typeface="Unbounded"/>
                <a:sym typeface="Unbounded"/>
              </a:rPr>
              <a:t>Thorough Testing</a:t>
            </a:r>
            <a:endParaRPr b="0" sz="1950" strike="noStrike">
              <a:solidFill>
                <a:srgbClr val="000000"/>
              </a:solidFill>
              <a:latin typeface="Arial"/>
              <a:ea typeface="Arial"/>
              <a:cs typeface="Arial"/>
              <a:sym typeface="Arial"/>
            </a:endParaRPr>
          </a:p>
        </p:txBody>
      </p:sp>
      <p:sp>
        <p:nvSpPr>
          <p:cNvPr id="386" name="Google Shape;386;p24"/>
          <p:cNvSpPr/>
          <p:nvPr/>
        </p:nvSpPr>
        <p:spPr>
          <a:xfrm>
            <a:off x="2542680" y="6990015"/>
            <a:ext cx="5754000" cy="337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None/>
            </a:pPr>
            <a:r>
              <a:rPr b="0" lang="en-US" sz="1650" strike="noStrike">
                <a:solidFill>
                  <a:srgbClr val="CAD6DE"/>
                </a:solidFill>
                <a:latin typeface="Cabin"/>
                <a:ea typeface="Cabin"/>
                <a:cs typeface="Cabin"/>
                <a:sym typeface="Cabin"/>
              </a:rPr>
              <a:t>Rigorous manual testing to ensure quality.</a:t>
            </a:r>
            <a:endParaRPr b="0" sz="1650"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5"/>
          <p:cNvSpPr/>
          <p:nvPr/>
        </p:nvSpPr>
        <p:spPr>
          <a:xfrm>
            <a:off x="433440" y="243720"/>
            <a:ext cx="13763160" cy="7741440"/>
          </a:xfrm>
          <a:prstGeom prst="roundRect">
            <a:avLst>
              <a:gd fmla="val 516"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393" name="Google Shape;393;p25"/>
          <p:cNvPicPr preferRelativeResize="0"/>
          <p:nvPr/>
        </p:nvPicPr>
        <p:blipFill rotWithShape="1">
          <a:blip r:embed="rId3">
            <a:alphaModFix/>
          </a:blip>
          <a:srcRect b="0" l="0" r="0" t="0"/>
          <a:stretch/>
        </p:blipFill>
        <p:spPr>
          <a:xfrm>
            <a:off x="9035640" y="243720"/>
            <a:ext cx="5160960" cy="7741440"/>
          </a:xfrm>
          <a:prstGeom prst="rect">
            <a:avLst/>
          </a:prstGeom>
          <a:noFill/>
          <a:ln>
            <a:noFill/>
          </a:ln>
        </p:spPr>
      </p:pic>
      <p:sp>
        <p:nvSpPr>
          <p:cNvPr id="394" name="Google Shape;394;p25"/>
          <p:cNvSpPr/>
          <p:nvPr/>
        </p:nvSpPr>
        <p:spPr>
          <a:xfrm>
            <a:off x="1365120" y="2096280"/>
            <a:ext cx="6262920" cy="782640"/>
          </a:xfrm>
          <a:prstGeom prst="rect">
            <a:avLst/>
          </a:prstGeom>
          <a:noFill/>
          <a:ln>
            <a:noFill/>
          </a:ln>
        </p:spPr>
        <p:txBody>
          <a:bodyPr anchorCtr="0" anchor="t" bIns="0" lIns="0" spcFirstLastPara="1" rIns="0" wrap="square" tIns="0">
            <a:noAutofit/>
          </a:bodyPr>
          <a:lstStyle/>
          <a:p>
            <a:pPr indent="0" lvl="0" marL="0" marR="0" rtl="0" algn="l">
              <a:lnSpc>
                <a:spcPct val="125510"/>
              </a:lnSpc>
              <a:spcBef>
                <a:spcPts val="0"/>
              </a:spcBef>
              <a:spcAft>
                <a:spcPts val="0"/>
              </a:spcAft>
              <a:buNone/>
            </a:pPr>
            <a:r>
              <a:rPr b="0" lang="en-US" sz="4900" strike="noStrike">
                <a:solidFill>
                  <a:srgbClr val="FFFFFF"/>
                </a:solidFill>
                <a:latin typeface="Unbounded"/>
                <a:ea typeface="Unbounded"/>
                <a:cs typeface="Unbounded"/>
                <a:sym typeface="Unbounded"/>
              </a:rPr>
              <a:t>Conclusion</a:t>
            </a:r>
            <a:endParaRPr b="0" sz="4900" strike="noStrike">
              <a:solidFill>
                <a:srgbClr val="000000"/>
              </a:solidFill>
              <a:latin typeface="Arial"/>
              <a:ea typeface="Arial"/>
              <a:cs typeface="Arial"/>
              <a:sym typeface="Arial"/>
            </a:endParaRPr>
          </a:p>
        </p:txBody>
      </p:sp>
      <p:sp>
        <p:nvSpPr>
          <p:cNvPr id="395" name="Google Shape;395;p25"/>
          <p:cNvSpPr/>
          <p:nvPr/>
        </p:nvSpPr>
        <p:spPr>
          <a:xfrm>
            <a:off x="1365120" y="3278520"/>
            <a:ext cx="6738480" cy="127728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BudgetMate empowers users to take control of their finances, providing a comprehensive solution for tracking income, expenses, and savings.</a:t>
            </a:r>
            <a:endParaRPr b="0" sz="2050" strike="noStrike">
              <a:solidFill>
                <a:srgbClr val="000000"/>
              </a:solidFill>
              <a:latin typeface="Arial"/>
              <a:ea typeface="Arial"/>
              <a:cs typeface="Arial"/>
              <a:sym typeface="Arial"/>
            </a:endParaRPr>
          </a:p>
        </p:txBody>
      </p:sp>
      <p:sp>
        <p:nvSpPr>
          <p:cNvPr id="396" name="Google Shape;396;p25"/>
          <p:cNvSpPr/>
          <p:nvPr/>
        </p:nvSpPr>
        <p:spPr>
          <a:xfrm>
            <a:off x="1365120" y="4855320"/>
            <a:ext cx="6738480" cy="127728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Future improvements may include advanced financial analysis and API integration for seamless data synchronization.</a:t>
            </a:r>
            <a:endParaRPr b="0" sz="2050"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p:nvPr/>
        </p:nvSpPr>
        <p:spPr>
          <a:xfrm>
            <a:off x="433440" y="243720"/>
            <a:ext cx="13763160" cy="7741440"/>
          </a:xfrm>
          <a:prstGeom prst="roundRect">
            <a:avLst>
              <a:gd fmla="val 516"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4" name="Google Shape;114;p3"/>
          <p:cNvSpPr/>
          <p:nvPr/>
        </p:nvSpPr>
        <p:spPr>
          <a:xfrm>
            <a:off x="1365120" y="2320560"/>
            <a:ext cx="7349760" cy="782640"/>
          </a:xfrm>
          <a:prstGeom prst="rect">
            <a:avLst/>
          </a:prstGeom>
          <a:noFill/>
          <a:ln>
            <a:noFill/>
          </a:ln>
        </p:spPr>
        <p:txBody>
          <a:bodyPr anchorCtr="0" anchor="t" bIns="0" lIns="0" spcFirstLastPara="1" rIns="0" wrap="square" tIns="0">
            <a:noAutofit/>
          </a:bodyPr>
          <a:lstStyle/>
          <a:p>
            <a:pPr indent="0" lvl="0" marL="0" marR="0" rtl="0" algn="l">
              <a:lnSpc>
                <a:spcPct val="125510"/>
              </a:lnSpc>
              <a:spcBef>
                <a:spcPts val="0"/>
              </a:spcBef>
              <a:spcAft>
                <a:spcPts val="0"/>
              </a:spcAft>
              <a:buNone/>
            </a:pPr>
            <a:r>
              <a:rPr b="0" lang="en-US" sz="4900" strike="noStrike">
                <a:solidFill>
                  <a:srgbClr val="FFFFFF"/>
                </a:solidFill>
                <a:latin typeface="Unbounded"/>
                <a:ea typeface="Unbounded"/>
                <a:cs typeface="Unbounded"/>
                <a:sym typeface="Unbounded"/>
              </a:rPr>
              <a:t>Problem Statement</a:t>
            </a:r>
            <a:endParaRPr b="0" sz="4900" strike="noStrike">
              <a:solidFill>
                <a:srgbClr val="000000"/>
              </a:solidFill>
              <a:latin typeface="Arial"/>
              <a:ea typeface="Arial"/>
              <a:cs typeface="Arial"/>
              <a:sym typeface="Arial"/>
            </a:endParaRPr>
          </a:p>
        </p:txBody>
      </p:sp>
      <p:sp>
        <p:nvSpPr>
          <p:cNvPr id="115" name="Google Shape;115;p3"/>
          <p:cNvSpPr/>
          <p:nvPr/>
        </p:nvSpPr>
        <p:spPr>
          <a:xfrm>
            <a:off x="1365120" y="3768840"/>
            <a:ext cx="3533040" cy="78228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None/>
            </a:pPr>
            <a:r>
              <a:rPr b="0" lang="en-US" sz="2450" strike="noStrike">
                <a:solidFill>
                  <a:srgbClr val="FFFFFF"/>
                </a:solidFill>
                <a:latin typeface="Unbounded"/>
                <a:ea typeface="Unbounded"/>
                <a:cs typeface="Unbounded"/>
                <a:sym typeface="Unbounded"/>
              </a:rPr>
              <a:t>Budgeting Challenges</a:t>
            </a:r>
            <a:endParaRPr b="0" sz="2450" strike="noStrike">
              <a:solidFill>
                <a:srgbClr val="000000"/>
              </a:solidFill>
              <a:latin typeface="Arial"/>
              <a:ea typeface="Arial"/>
              <a:cs typeface="Arial"/>
              <a:sym typeface="Arial"/>
            </a:endParaRPr>
          </a:p>
        </p:txBody>
      </p:sp>
      <p:sp>
        <p:nvSpPr>
          <p:cNvPr id="116" name="Google Shape;116;p3"/>
          <p:cNvSpPr/>
          <p:nvPr/>
        </p:nvSpPr>
        <p:spPr>
          <a:xfrm>
            <a:off x="1365120" y="4817520"/>
            <a:ext cx="3533040" cy="85140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Many struggle to effectively track income and expenses.</a:t>
            </a:r>
            <a:endParaRPr b="0" sz="2050" strike="noStrike">
              <a:solidFill>
                <a:srgbClr val="000000"/>
              </a:solidFill>
              <a:latin typeface="Arial"/>
              <a:ea typeface="Arial"/>
              <a:cs typeface="Arial"/>
              <a:sym typeface="Arial"/>
            </a:endParaRPr>
          </a:p>
        </p:txBody>
      </p:sp>
      <p:sp>
        <p:nvSpPr>
          <p:cNvPr id="117" name="Google Shape;117;p3"/>
          <p:cNvSpPr/>
          <p:nvPr/>
        </p:nvSpPr>
        <p:spPr>
          <a:xfrm>
            <a:off x="5555520" y="3768840"/>
            <a:ext cx="3131280" cy="39096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None/>
            </a:pPr>
            <a:r>
              <a:rPr b="0" lang="en-US" sz="2450" strike="noStrike">
                <a:solidFill>
                  <a:srgbClr val="FFFFFF"/>
                </a:solidFill>
                <a:latin typeface="Unbounded"/>
                <a:ea typeface="Unbounded"/>
                <a:cs typeface="Unbounded"/>
                <a:sym typeface="Unbounded"/>
              </a:rPr>
              <a:t>Lack of Visibility</a:t>
            </a:r>
            <a:endParaRPr b="0" sz="2450" strike="noStrike">
              <a:solidFill>
                <a:srgbClr val="000000"/>
              </a:solidFill>
              <a:latin typeface="Arial"/>
              <a:ea typeface="Arial"/>
              <a:cs typeface="Arial"/>
              <a:sym typeface="Arial"/>
            </a:endParaRPr>
          </a:p>
        </p:txBody>
      </p:sp>
      <p:sp>
        <p:nvSpPr>
          <p:cNvPr id="118" name="Google Shape;118;p3"/>
          <p:cNvSpPr/>
          <p:nvPr/>
        </p:nvSpPr>
        <p:spPr>
          <a:xfrm>
            <a:off x="5555520" y="4426200"/>
            <a:ext cx="3533040" cy="85140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Users often lack clear insights into their financial status.</a:t>
            </a:r>
            <a:endParaRPr b="0" sz="2050" strike="noStrike">
              <a:solidFill>
                <a:srgbClr val="000000"/>
              </a:solidFill>
              <a:latin typeface="Arial"/>
              <a:ea typeface="Arial"/>
              <a:cs typeface="Arial"/>
              <a:sym typeface="Arial"/>
            </a:endParaRPr>
          </a:p>
        </p:txBody>
      </p:sp>
      <p:sp>
        <p:nvSpPr>
          <p:cNvPr id="119" name="Google Shape;119;p3"/>
          <p:cNvSpPr/>
          <p:nvPr/>
        </p:nvSpPr>
        <p:spPr>
          <a:xfrm>
            <a:off x="9745920" y="3768840"/>
            <a:ext cx="3533040" cy="78228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None/>
            </a:pPr>
            <a:r>
              <a:rPr b="0" lang="en-US" sz="2450" strike="noStrike">
                <a:solidFill>
                  <a:srgbClr val="FFFFFF"/>
                </a:solidFill>
                <a:latin typeface="Unbounded"/>
                <a:ea typeface="Unbounded"/>
                <a:cs typeface="Unbounded"/>
                <a:sym typeface="Unbounded"/>
              </a:rPr>
              <a:t>Time-Consuming Processes</a:t>
            </a:r>
            <a:endParaRPr b="0" sz="2450" strike="noStrike">
              <a:solidFill>
                <a:srgbClr val="000000"/>
              </a:solidFill>
              <a:latin typeface="Arial"/>
              <a:ea typeface="Arial"/>
              <a:cs typeface="Arial"/>
              <a:sym typeface="Arial"/>
            </a:endParaRPr>
          </a:p>
        </p:txBody>
      </p:sp>
      <p:sp>
        <p:nvSpPr>
          <p:cNvPr id="120" name="Google Shape;120;p3"/>
          <p:cNvSpPr/>
          <p:nvPr/>
        </p:nvSpPr>
        <p:spPr>
          <a:xfrm>
            <a:off x="9745920" y="4817520"/>
            <a:ext cx="3533040" cy="85140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Managing finances manually can be tedious and error-prone.</a:t>
            </a:r>
            <a:endParaRPr b="0" sz="2050"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
          <p:cNvSpPr/>
          <p:nvPr/>
        </p:nvSpPr>
        <p:spPr>
          <a:xfrm>
            <a:off x="433440" y="243720"/>
            <a:ext cx="13763160" cy="7741440"/>
          </a:xfrm>
          <a:prstGeom prst="roundRect">
            <a:avLst>
              <a:gd fmla="val 516"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127" name="Google Shape;127;p4"/>
          <p:cNvPicPr preferRelativeResize="0"/>
          <p:nvPr/>
        </p:nvPicPr>
        <p:blipFill rotWithShape="1">
          <a:blip r:embed="rId3">
            <a:alphaModFix/>
          </a:blip>
          <a:srcRect b="0" l="0" r="0" t="0"/>
          <a:stretch/>
        </p:blipFill>
        <p:spPr>
          <a:xfrm>
            <a:off x="433440" y="243720"/>
            <a:ext cx="13763160" cy="7741440"/>
          </a:xfrm>
          <a:prstGeom prst="rect">
            <a:avLst/>
          </a:prstGeom>
          <a:noFill/>
          <a:ln>
            <a:noFill/>
          </a:ln>
        </p:spPr>
      </p:pic>
      <p:sp>
        <p:nvSpPr>
          <p:cNvPr id="128" name="Google Shape;128;p4"/>
          <p:cNvSpPr/>
          <p:nvPr/>
        </p:nvSpPr>
        <p:spPr>
          <a:xfrm>
            <a:off x="433440" y="243720"/>
            <a:ext cx="13763160" cy="7741440"/>
          </a:xfrm>
          <a:prstGeom prst="roundRect">
            <a:avLst>
              <a:gd fmla="val 516" name="adj"/>
            </a:avLst>
          </a:prstGeom>
          <a:solidFill>
            <a:srgbClr val="112836">
              <a:alpha val="80000"/>
            </a:srgbClr>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9" name="Google Shape;129;p4"/>
          <p:cNvSpPr/>
          <p:nvPr/>
        </p:nvSpPr>
        <p:spPr>
          <a:xfrm>
            <a:off x="1365120" y="1194840"/>
            <a:ext cx="6813000" cy="782640"/>
          </a:xfrm>
          <a:prstGeom prst="rect">
            <a:avLst/>
          </a:prstGeom>
          <a:noFill/>
          <a:ln>
            <a:noFill/>
          </a:ln>
        </p:spPr>
        <p:txBody>
          <a:bodyPr anchorCtr="0" anchor="t" bIns="0" lIns="0" spcFirstLastPara="1" rIns="0" wrap="square" tIns="0">
            <a:noAutofit/>
          </a:bodyPr>
          <a:lstStyle/>
          <a:p>
            <a:pPr indent="0" lvl="0" marL="0" marR="0" rtl="0" algn="l">
              <a:lnSpc>
                <a:spcPct val="125510"/>
              </a:lnSpc>
              <a:spcBef>
                <a:spcPts val="0"/>
              </a:spcBef>
              <a:spcAft>
                <a:spcPts val="0"/>
              </a:spcAft>
              <a:buNone/>
            </a:pPr>
            <a:r>
              <a:rPr b="0" lang="en-US" sz="4900" strike="noStrike">
                <a:solidFill>
                  <a:srgbClr val="FFFFFF"/>
                </a:solidFill>
                <a:latin typeface="Unbounded"/>
                <a:ea typeface="Unbounded"/>
                <a:cs typeface="Unbounded"/>
                <a:sym typeface="Unbounded"/>
              </a:rPr>
              <a:t>Project Objectives</a:t>
            </a:r>
            <a:endParaRPr b="0" sz="4900" strike="noStrike">
              <a:solidFill>
                <a:srgbClr val="000000"/>
              </a:solidFill>
              <a:latin typeface="Arial"/>
              <a:ea typeface="Arial"/>
              <a:cs typeface="Arial"/>
              <a:sym typeface="Arial"/>
            </a:endParaRPr>
          </a:p>
        </p:txBody>
      </p:sp>
      <p:sp>
        <p:nvSpPr>
          <p:cNvPr id="130" name="Google Shape;130;p4"/>
          <p:cNvSpPr/>
          <p:nvPr/>
        </p:nvSpPr>
        <p:spPr>
          <a:xfrm>
            <a:off x="7300080" y="2376720"/>
            <a:ext cx="30240" cy="4657680"/>
          </a:xfrm>
          <a:prstGeom prst="roundRect">
            <a:avLst>
              <a:gd fmla="val 130997" name="adj"/>
            </a:avLst>
          </a:prstGeom>
          <a:solidFill>
            <a:srgbClr val="49606E"/>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1" name="Google Shape;131;p4"/>
          <p:cNvSpPr/>
          <p:nvPr/>
        </p:nvSpPr>
        <p:spPr>
          <a:xfrm>
            <a:off x="6114600" y="2960640"/>
            <a:ext cx="931320" cy="30240"/>
          </a:xfrm>
          <a:prstGeom prst="roundRect">
            <a:avLst>
              <a:gd fmla="val 130997" name="adj"/>
            </a:avLst>
          </a:prstGeom>
          <a:solidFill>
            <a:srgbClr val="49606E"/>
          </a:solidFill>
          <a:ln>
            <a:noFill/>
          </a:ln>
        </p:spPr>
        <p:txBody>
          <a:bodyPr anchorCtr="0" anchor="t"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2" name="Google Shape;132;p4"/>
          <p:cNvSpPr/>
          <p:nvPr/>
        </p:nvSpPr>
        <p:spPr>
          <a:xfrm>
            <a:off x="7015680" y="2676240"/>
            <a:ext cx="598680" cy="598680"/>
          </a:xfrm>
          <a:prstGeom prst="roundRect">
            <a:avLst>
              <a:gd fmla="val 6667"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3" name="Google Shape;133;p4"/>
          <p:cNvSpPr/>
          <p:nvPr/>
        </p:nvSpPr>
        <p:spPr>
          <a:xfrm>
            <a:off x="7226640" y="2787840"/>
            <a:ext cx="176760" cy="3754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US" sz="2950" strike="noStrike">
                <a:solidFill>
                  <a:srgbClr val="CAD6DE"/>
                </a:solidFill>
                <a:latin typeface="Unbounded"/>
                <a:ea typeface="Unbounded"/>
                <a:cs typeface="Unbounded"/>
                <a:sym typeface="Unbounded"/>
              </a:rPr>
              <a:t>1</a:t>
            </a:r>
            <a:endParaRPr b="0" sz="2950" strike="noStrike">
              <a:solidFill>
                <a:srgbClr val="000000"/>
              </a:solidFill>
              <a:latin typeface="Arial"/>
              <a:ea typeface="Arial"/>
              <a:cs typeface="Arial"/>
              <a:sym typeface="Arial"/>
            </a:endParaRPr>
          </a:p>
        </p:txBody>
      </p:sp>
      <p:sp>
        <p:nvSpPr>
          <p:cNvPr id="134" name="Google Shape;134;p4"/>
          <p:cNvSpPr/>
          <p:nvPr/>
        </p:nvSpPr>
        <p:spPr>
          <a:xfrm>
            <a:off x="2579400" y="2643120"/>
            <a:ext cx="3271680" cy="390960"/>
          </a:xfrm>
          <a:prstGeom prst="rect">
            <a:avLst/>
          </a:prstGeom>
          <a:noFill/>
          <a:ln>
            <a:noFill/>
          </a:ln>
        </p:spPr>
        <p:txBody>
          <a:bodyPr anchorCtr="0" anchor="t" bIns="0" lIns="0" spcFirstLastPara="1" rIns="0" wrap="square" tIns="0">
            <a:noAutofit/>
          </a:bodyPr>
          <a:lstStyle/>
          <a:p>
            <a:pPr indent="0" lvl="0" marL="0" marR="0" rtl="0" algn="r">
              <a:lnSpc>
                <a:spcPct val="124489"/>
              </a:lnSpc>
              <a:spcBef>
                <a:spcPts val="0"/>
              </a:spcBef>
              <a:spcAft>
                <a:spcPts val="0"/>
              </a:spcAft>
              <a:buNone/>
            </a:pPr>
            <a:r>
              <a:rPr b="0" lang="en-US" sz="2450" strike="noStrike">
                <a:solidFill>
                  <a:srgbClr val="CAD6DE"/>
                </a:solidFill>
                <a:latin typeface="Unbounded"/>
                <a:ea typeface="Unbounded"/>
                <a:cs typeface="Unbounded"/>
                <a:sym typeface="Unbounded"/>
              </a:rPr>
              <a:t>Efficient Tracking</a:t>
            </a:r>
            <a:endParaRPr b="0" sz="2450" strike="noStrike">
              <a:solidFill>
                <a:srgbClr val="000000"/>
              </a:solidFill>
              <a:latin typeface="Arial"/>
              <a:ea typeface="Arial"/>
              <a:cs typeface="Arial"/>
              <a:sym typeface="Arial"/>
            </a:endParaRPr>
          </a:p>
        </p:txBody>
      </p:sp>
      <p:sp>
        <p:nvSpPr>
          <p:cNvPr id="135" name="Google Shape;135;p4"/>
          <p:cNvSpPr/>
          <p:nvPr/>
        </p:nvSpPr>
        <p:spPr>
          <a:xfrm>
            <a:off x="1365120" y="3193920"/>
            <a:ext cx="4485960" cy="851400"/>
          </a:xfrm>
          <a:prstGeom prst="rect">
            <a:avLst/>
          </a:prstGeom>
          <a:noFill/>
          <a:ln>
            <a:noFill/>
          </a:ln>
        </p:spPr>
        <p:txBody>
          <a:bodyPr anchorCtr="0" anchor="t" bIns="0" lIns="0" spcFirstLastPara="1" rIns="0" wrap="square" tIns="0">
            <a:noAutofit/>
          </a:bodyPr>
          <a:lstStyle/>
          <a:p>
            <a:pPr indent="0" lvl="0" marL="0" marR="0" rtl="0" algn="r">
              <a:lnSpc>
                <a:spcPct val="163414"/>
              </a:lnSpc>
              <a:spcBef>
                <a:spcPts val="0"/>
              </a:spcBef>
              <a:spcAft>
                <a:spcPts val="0"/>
              </a:spcAft>
              <a:buNone/>
            </a:pPr>
            <a:r>
              <a:rPr b="0" lang="en-US" sz="2050" strike="noStrike">
                <a:solidFill>
                  <a:srgbClr val="CAD6DE"/>
                </a:solidFill>
                <a:latin typeface="Cabin"/>
                <a:ea typeface="Cabin"/>
                <a:cs typeface="Cabin"/>
                <a:sym typeface="Cabin"/>
              </a:rPr>
              <a:t>Enable users to easily manage income and expenses.</a:t>
            </a:r>
            <a:endParaRPr b="0" sz="2050" strike="noStrike">
              <a:solidFill>
                <a:srgbClr val="000000"/>
              </a:solidFill>
              <a:latin typeface="Arial"/>
              <a:ea typeface="Arial"/>
              <a:cs typeface="Arial"/>
              <a:sym typeface="Arial"/>
            </a:endParaRPr>
          </a:p>
        </p:txBody>
      </p:sp>
      <p:sp>
        <p:nvSpPr>
          <p:cNvPr id="136" name="Google Shape;136;p4"/>
          <p:cNvSpPr/>
          <p:nvPr/>
        </p:nvSpPr>
        <p:spPr>
          <a:xfrm>
            <a:off x="7584120" y="4291200"/>
            <a:ext cx="931320" cy="30240"/>
          </a:xfrm>
          <a:prstGeom prst="roundRect">
            <a:avLst>
              <a:gd fmla="val 130997" name="adj"/>
            </a:avLst>
          </a:prstGeom>
          <a:solidFill>
            <a:srgbClr val="49606E"/>
          </a:solidFill>
          <a:ln>
            <a:noFill/>
          </a:ln>
        </p:spPr>
        <p:txBody>
          <a:bodyPr anchorCtr="0" anchor="t"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7" name="Google Shape;137;p4"/>
          <p:cNvSpPr/>
          <p:nvPr/>
        </p:nvSpPr>
        <p:spPr>
          <a:xfrm>
            <a:off x="7015680" y="4007160"/>
            <a:ext cx="598680" cy="598680"/>
          </a:xfrm>
          <a:prstGeom prst="roundRect">
            <a:avLst>
              <a:gd fmla="val 6667"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8" name="Google Shape;138;p4"/>
          <p:cNvSpPr/>
          <p:nvPr/>
        </p:nvSpPr>
        <p:spPr>
          <a:xfrm>
            <a:off x="7166880" y="4118760"/>
            <a:ext cx="296280" cy="3754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US" sz="2950" strike="noStrike">
                <a:solidFill>
                  <a:srgbClr val="CAD6DE"/>
                </a:solidFill>
                <a:latin typeface="Unbounded"/>
                <a:ea typeface="Unbounded"/>
                <a:cs typeface="Unbounded"/>
                <a:sym typeface="Unbounded"/>
              </a:rPr>
              <a:t>2</a:t>
            </a:r>
            <a:endParaRPr b="0" sz="2950" strike="noStrike">
              <a:solidFill>
                <a:srgbClr val="000000"/>
              </a:solidFill>
              <a:latin typeface="Arial"/>
              <a:ea typeface="Arial"/>
              <a:cs typeface="Arial"/>
              <a:sym typeface="Arial"/>
            </a:endParaRPr>
          </a:p>
        </p:txBody>
      </p:sp>
      <p:sp>
        <p:nvSpPr>
          <p:cNvPr id="139" name="Google Shape;139;p4"/>
          <p:cNvSpPr/>
          <p:nvPr/>
        </p:nvSpPr>
        <p:spPr>
          <a:xfrm>
            <a:off x="8779320" y="3973680"/>
            <a:ext cx="3591000" cy="39096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None/>
            </a:pPr>
            <a:r>
              <a:rPr b="0" lang="en-US" sz="2450" strike="noStrike">
                <a:solidFill>
                  <a:srgbClr val="CAD6DE"/>
                </a:solidFill>
                <a:latin typeface="Unbounded"/>
                <a:ea typeface="Unbounded"/>
                <a:cs typeface="Unbounded"/>
                <a:sym typeface="Unbounded"/>
              </a:rPr>
              <a:t>Insightful Analytics</a:t>
            </a:r>
            <a:endParaRPr b="0" sz="2450" strike="noStrike">
              <a:solidFill>
                <a:srgbClr val="000000"/>
              </a:solidFill>
              <a:latin typeface="Arial"/>
              <a:ea typeface="Arial"/>
              <a:cs typeface="Arial"/>
              <a:sym typeface="Arial"/>
            </a:endParaRPr>
          </a:p>
        </p:txBody>
      </p:sp>
      <p:sp>
        <p:nvSpPr>
          <p:cNvPr id="140" name="Google Shape;140;p4"/>
          <p:cNvSpPr/>
          <p:nvPr/>
        </p:nvSpPr>
        <p:spPr>
          <a:xfrm>
            <a:off x="8779320" y="4524840"/>
            <a:ext cx="4485960" cy="85140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Provide visual representations of financial data.</a:t>
            </a:r>
            <a:endParaRPr b="0" sz="2050" strike="noStrike">
              <a:solidFill>
                <a:srgbClr val="000000"/>
              </a:solidFill>
              <a:latin typeface="Arial"/>
              <a:ea typeface="Arial"/>
              <a:cs typeface="Arial"/>
              <a:sym typeface="Arial"/>
            </a:endParaRPr>
          </a:p>
        </p:txBody>
      </p:sp>
      <p:sp>
        <p:nvSpPr>
          <p:cNvPr id="141" name="Google Shape;141;p4"/>
          <p:cNvSpPr/>
          <p:nvPr/>
        </p:nvSpPr>
        <p:spPr>
          <a:xfrm>
            <a:off x="6114600" y="5488920"/>
            <a:ext cx="931320" cy="30240"/>
          </a:xfrm>
          <a:prstGeom prst="roundRect">
            <a:avLst>
              <a:gd fmla="val 130997" name="adj"/>
            </a:avLst>
          </a:prstGeom>
          <a:solidFill>
            <a:srgbClr val="49606E"/>
          </a:solidFill>
          <a:ln>
            <a:noFill/>
          </a:ln>
        </p:spPr>
        <p:txBody>
          <a:bodyPr anchorCtr="0" anchor="t"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 name="Google Shape;142;p4"/>
          <p:cNvSpPr/>
          <p:nvPr/>
        </p:nvSpPr>
        <p:spPr>
          <a:xfrm>
            <a:off x="7015680" y="5204880"/>
            <a:ext cx="598680" cy="598680"/>
          </a:xfrm>
          <a:prstGeom prst="roundRect">
            <a:avLst>
              <a:gd fmla="val 6667"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3" name="Google Shape;143;p4"/>
          <p:cNvSpPr/>
          <p:nvPr/>
        </p:nvSpPr>
        <p:spPr>
          <a:xfrm>
            <a:off x="7164000" y="5316480"/>
            <a:ext cx="301680" cy="3754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lang="en-US" sz="2950" strike="noStrike">
                <a:solidFill>
                  <a:srgbClr val="CAD6DE"/>
                </a:solidFill>
                <a:latin typeface="Unbounded"/>
                <a:ea typeface="Unbounded"/>
                <a:cs typeface="Unbounded"/>
                <a:sym typeface="Unbounded"/>
              </a:rPr>
              <a:t>3</a:t>
            </a:r>
            <a:endParaRPr b="0" sz="2950" strike="noStrike">
              <a:solidFill>
                <a:srgbClr val="000000"/>
              </a:solidFill>
              <a:latin typeface="Arial"/>
              <a:ea typeface="Arial"/>
              <a:cs typeface="Arial"/>
              <a:sym typeface="Arial"/>
            </a:endParaRPr>
          </a:p>
        </p:txBody>
      </p:sp>
      <p:sp>
        <p:nvSpPr>
          <p:cNvPr id="144" name="Google Shape;144;p4"/>
          <p:cNvSpPr/>
          <p:nvPr/>
        </p:nvSpPr>
        <p:spPr>
          <a:xfrm>
            <a:off x="2538720" y="5171400"/>
            <a:ext cx="3312000" cy="390960"/>
          </a:xfrm>
          <a:prstGeom prst="rect">
            <a:avLst/>
          </a:prstGeom>
          <a:noFill/>
          <a:ln>
            <a:noFill/>
          </a:ln>
        </p:spPr>
        <p:txBody>
          <a:bodyPr anchorCtr="0" anchor="t" bIns="0" lIns="0" spcFirstLastPara="1" rIns="0" wrap="square" tIns="0">
            <a:noAutofit/>
          </a:bodyPr>
          <a:lstStyle/>
          <a:p>
            <a:pPr indent="0" lvl="0" marL="0" marR="0" rtl="0" algn="r">
              <a:lnSpc>
                <a:spcPct val="124489"/>
              </a:lnSpc>
              <a:spcBef>
                <a:spcPts val="0"/>
              </a:spcBef>
              <a:spcAft>
                <a:spcPts val="0"/>
              </a:spcAft>
              <a:buNone/>
            </a:pPr>
            <a:r>
              <a:rPr b="0" lang="en-US" sz="2450" strike="noStrike">
                <a:solidFill>
                  <a:srgbClr val="CAD6DE"/>
                </a:solidFill>
                <a:latin typeface="Unbounded"/>
                <a:ea typeface="Unbounded"/>
                <a:cs typeface="Unbounded"/>
                <a:sym typeface="Unbounded"/>
              </a:rPr>
              <a:t>Intuitive Interface</a:t>
            </a:r>
            <a:endParaRPr b="0" sz="2450" strike="noStrike">
              <a:solidFill>
                <a:srgbClr val="000000"/>
              </a:solidFill>
              <a:latin typeface="Arial"/>
              <a:ea typeface="Arial"/>
              <a:cs typeface="Arial"/>
              <a:sym typeface="Arial"/>
            </a:endParaRPr>
          </a:p>
        </p:txBody>
      </p:sp>
      <p:sp>
        <p:nvSpPr>
          <p:cNvPr id="145" name="Google Shape;145;p4"/>
          <p:cNvSpPr/>
          <p:nvPr/>
        </p:nvSpPr>
        <p:spPr>
          <a:xfrm>
            <a:off x="1365120" y="5722560"/>
            <a:ext cx="4485960" cy="851400"/>
          </a:xfrm>
          <a:prstGeom prst="rect">
            <a:avLst/>
          </a:prstGeom>
          <a:noFill/>
          <a:ln>
            <a:noFill/>
          </a:ln>
        </p:spPr>
        <p:txBody>
          <a:bodyPr anchorCtr="0" anchor="t" bIns="0" lIns="0" spcFirstLastPara="1" rIns="0" wrap="square" tIns="0">
            <a:noAutofit/>
          </a:bodyPr>
          <a:lstStyle/>
          <a:p>
            <a:pPr indent="0" lvl="0" marL="0" marR="0" rtl="0" algn="r">
              <a:lnSpc>
                <a:spcPct val="163414"/>
              </a:lnSpc>
              <a:spcBef>
                <a:spcPts val="0"/>
              </a:spcBef>
              <a:spcAft>
                <a:spcPts val="0"/>
              </a:spcAft>
              <a:buNone/>
            </a:pPr>
            <a:r>
              <a:rPr b="0" lang="en-US" sz="2050" strike="noStrike">
                <a:solidFill>
                  <a:srgbClr val="CAD6DE"/>
                </a:solidFill>
                <a:latin typeface="Cabin"/>
                <a:ea typeface="Cabin"/>
                <a:cs typeface="Cabin"/>
                <a:sym typeface="Cabin"/>
              </a:rPr>
              <a:t>Deliver a user-friendly experience for all ages.</a:t>
            </a:r>
            <a:endParaRPr b="0" sz="2050"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p:nvPr/>
        </p:nvSpPr>
        <p:spPr>
          <a:xfrm>
            <a:off x="433440" y="243720"/>
            <a:ext cx="13763160" cy="7773840"/>
          </a:xfrm>
          <a:prstGeom prst="roundRect">
            <a:avLst>
              <a:gd fmla="val 421"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152" name="Google Shape;152;p5"/>
          <p:cNvPicPr preferRelativeResize="0"/>
          <p:nvPr/>
        </p:nvPicPr>
        <p:blipFill rotWithShape="1">
          <a:blip r:embed="rId3">
            <a:alphaModFix/>
          </a:blip>
          <a:srcRect b="0" l="0" r="0" t="0"/>
          <a:stretch/>
        </p:blipFill>
        <p:spPr>
          <a:xfrm>
            <a:off x="433440" y="243720"/>
            <a:ext cx="5160960" cy="7773840"/>
          </a:xfrm>
          <a:prstGeom prst="rect">
            <a:avLst/>
          </a:prstGeom>
          <a:noFill/>
          <a:ln>
            <a:noFill/>
          </a:ln>
        </p:spPr>
      </p:pic>
      <p:sp>
        <p:nvSpPr>
          <p:cNvPr id="153" name="Google Shape;153;p5"/>
          <p:cNvSpPr/>
          <p:nvPr/>
        </p:nvSpPr>
        <p:spPr>
          <a:xfrm>
            <a:off x="6358680" y="844200"/>
            <a:ext cx="5135400" cy="641520"/>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None/>
            </a:pPr>
            <a:r>
              <a:rPr b="0" lang="en-US" sz="4000" strike="noStrike">
                <a:solidFill>
                  <a:srgbClr val="FFFFFF"/>
                </a:solidFill>
                <a:latin typeface="Unbounded"/>
                <a:ea typeface="Unbounded"/>
                <a:cs typeface="Unbounded"/>
                <a:sym typeface="Unbounded"/>
              </a:rPr>
              <a:t>Target Audience</a:t>
            </a:r>
            <a:endParaRPr b="0" sz="4000" strike="noStrike">
              <a:solidFill>
                <a:srgbClr val="000000"/>
              </a:solidFill>
              <a:latin typeface="Arial"/>
              <a:ea typeface="Arial"/>
              <a:cs typeface="Arial"/>
              <a:sym typeface="Arial"/>
            </a:endParaRPr>
          </a:p>
        </p:txBody>
      </p:sp>
      <p:sp>
        <p:nvSpPr>
          <p:cNvPr id="154" name="Google Shape;154;p5"/>
          <p:cNvSpPr/>
          <p:nvPr/>
        </p:nvSpPr>
        <p:spPr>
          <a:xfrm>
            <a:off x="6358680" y="1813320"/>
            <a:ext cx="7074000" cy="1236960"/>
          </a:xfrm>
          <a:prstGeom prst="roundRect">
            <a:avLst>
              <a:gd fmla="val 2646"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5" name="Google Shape;155;p5"/>
          <p:cNvSpPr/>
          <p:nvPr/>
        </p:nvSpPr>
        <p:spPr>
          <a:xfrm>
            <a:off x="6576840" y="2031480"/>
            <a:ext cx="2567520" cy="3207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lang="en-US" sz="2000" strike="noStrike">
                <a:solidFill>
                  <a:srgbClr val="CAD6DE"/>
                </a:solidFill>
                <a:latin typeface="Unbounded"/>
                <a:ea typeface="Unbounded"/>
                <a:cs typeface="Unbounded"/>
                <a:sym typeface="Unbounded"/>
              </a:rPr>
              <a:t>Teenagers</a:t>
            </a:r>
            <a:endParaRPr b="0" sz="2000" strike="noStrike">
              <a:solidFill>
                <a:srgbClr val="000000"/>
              </a:solidFill>
              <a:latin typeface="Arial"/>
              <a:ea typeface="Arial"/>
              <a:cs typeface="Arial"/>
              <a:sym typeface="Arial"/>
            </a:endParaRPr>
          </a:p>
        </p:txBody>
      </p:sp>
      <p:sp>
        <p:nvSpPr>
          <p:cNvPr id="156" name="Google Shape;156;p5"/>
          <p:cNvSpPr/>
          <p:nvPr/>
        </p:nvSpPr>
        <p:spPr>
          <a:xfrm>
            <a:off x="6576840" y="2483280"/>
            <a:ext cx="6637320" cy="348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None/>
            </a:pPr>
            <a:r>
              <a:rPr b="0" lang="en-US" sz="1700" strike="noStrike">
                <a:solidFill>
                  <a:srgbClr val="CAD6DE"/>
                </a:solidFill>
                <a:latin typeface="Cabin"/>
                <a:ea typeface="Cabin"/>
                <a:cs typeface="Cabin"/>
                <a:sym typeface="Cabin"/>
              </a:rPr>
              <a:t>Develop financial literacy from an early age.</a:t>
            </a:r>
            <a:endParaRPr b="0" sz="1700" strike="noStrike">
              <a:solidFill>
                <a:srgbClr val="000000"/>
              </a:solidFill>
              <a:latin typeface="Arial"/>
              <a:ea typeface="Arial"/>
              <a:cs typeface="Arial"/>
              <a:sym typeface="Arial"/>
            </a:endParaRPr>
          </a:p>
        </p:txBody>
      </p:sp>
      <p:sp>
        <p:nvSpPr>
          <p:cNvPr id="157" name="Google Shape;157;p5"/>
          <p:cNvSpPr/>
          <p:nvPr/>
        </p:nvSpPr>
        <p:spPr>
          <a:xfrm>
            <a:off x="6358680" y="3269160"/>
            <a:ext cx="7074000" cy="1236960"/>
          </a:xfrm>
          <a:prstGeom prst="roundRect">
            <a:avLst>
              <a:gd fmla="val 2646"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 name="Google Shape;158;p5"/>
          <p:cNvSpPr/>
          <p:nvPr/>
        </p:nvSpPr>
        <p:spPr>
          <a:xfrm>
            <a:off x="6576840" y="3487320"/>
            <a:ext cx="3113640" cy="3207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lang="en-US" sz="2000" strike="noStrike">
                <a:solidFill>
                  <a:srgbClr val="CAD6DE"/>
                </a:solidFill>
                <a:latin typeface="Unbounded"/>
                <a:ea typeface="Unbounded"/>
                <a:cs typeface="Unbounded"/>
                <a:sym typeface="Unbounded"/>
              </a:rPr>
              <a:t>Young Professionals</a:t>
            </a:r>
            <a:endParaRPr b="0" sz="2000" strike="noStrike">
              <a:solidFill>
                <a:srgbClr val="000000"/>
              </a:solidFill>
              <a:latin typeface="Arial"/>
              <a:ea typeface="Arial"/>
              <a:cs typeface="Arial"/>
              <a:sym typeface="Arial"/>
            </a:endParaRPr>
          </a:p>
        </p:txBody>
      </p:sp>
      <p:sp>
        <p:nvSpPr>
          <p:cNvPr id="159" name="Google Shape;159;p5"/>
          <p:cNvSpPr/>
          <p:nvPr/>
        </p:nvSpPr>
        <p:spPr>
          <a:xfrm>
            <a:off x="6576840" y="3939120"/>
            <a:ext cx="6637320" cy="348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None/>
            </a:pPr>
            <a:r>
              <a:rPr b="0" lang="en-US" sz="1700" strike="noStrike">
                <a:solidFill>
                  <a:srgbClr val="CAD6DE"/>
                </a:solidFill>
                <a:latin typeface="Cabin"/>
                <a:ea typeface="Cabin"/>
                <a:cs typeface="Cabin"/>
                <a:sym typeface="Cabin"/>
              </a:rPr>
              <a:t>Manage income and expenses more effectively.</a:t>
            </a:r>
            <a:endParaRPr b="0" sz="1700" strike="noStrike">
              <a:solidFill>
                <a:srgbClr val="000000"/>
              </a:solidFill>
              <a:latin typeface="Arial"/>
              <a:ea typeface="Arial"/>
              <a:cs typeface="Arial"/>
              <a:sym typeface="Arial"/>
            </a:endParaRPr>
          </a:p>
        </p:txBody>
      </p:sp>
      <p:sp>
        <p:nvSpPr>
          <p:cNvPr id="160" name="Google Shape;160;p5"/>
          <p:cNvSpPr/>
          <p:nvPr/>
        </p:nvSpPr>
        <p:spPr>
          <a:xfrm>
            <a:off x="6358680" y="4724640"/>
            <a:ext cx="7074000" cy="1236960"/>
          </a:xfrm>
          <a:prstGeom prst="roundRect">
            <a:avLst>
              <a:gd fmla="val 2646"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1" name="Google Shape;161;p5"/>
          <p:cNvSpPr/>
          <p:nvPr/>
        </p:nvSpPr>
        <p:spPr>
          <a:xfrm>
            <a:off x="6576840" y="4942800"/>
            <a:ext cx="2567520" cy="3207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lang="en-US" sz="2000" strike="noStrike">
                <a:solidFill>
                  <a:srgbClr val="CAD6DE"/>
                </a:solidFill>
                <a:latin typeface="Unbounded"/>
                <a:ea typeface="Unbounded"/>
                <a:cs typeface="Unbounded"/>
                <a:sym typeface="Unbounded"/>
              </a:rPr>
              <a:t>Older Adults</a:t>
            </a:r>
            <a:endParaRPr b="0" sz="2000" strike="noStrike">
              <a:solidFill>
                <a:srgbClr val="000000"/>
              </a:solidFill>
              <a:latin typeface="Arial"/>
              <a:ea typeface="Arial"/>
              <a:cs typeface="Arial"/>
              <a:sym typeface="Arial"/>
            </a:endParaRPr>
          </a:p>
        </p:txBody>
      </p:sp>
      <p:sp>
        <p:nvSpPr>
          <p:cNvPr id="162" name="Google Shape;162;p5"/>
          <p:cNvSpPr/>
          <p:nvPr/>
        </p:nvSpPr>
        <p:spPr>
          <a:xfrm>
            <a:off x="6576840" y="5394600"/>
            <a:ext cx="6637320" cy="348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None/>
            </a:pPr>
            <a:r>
              <a:rPr b="0" lang="en-US" sz="1700" strike="noStrike">
                <a:solidFill>
                  <a:srgbClr val="CAD6DE"/>
                </a:solidFill>
                <a:latin typeface="Cabin"/>
                <a:ea typeface="Cabin"/>
                <a:cs typeface="Cabin"/>
                <a:sym typeface="Cabin"/>
              </a:rPr>
              <a:t>Simplify financial tracking in retirement years.</a:t>
            </a:r>
            <a:endParaRPr b="0" sz="1700" strike="noStrike">
              <a:solidFill>
                <a:srgbClr val="000000"/>
              </a:solidFill>
              <a:latin typeface="Arial"/>
              <a:ea typeface="Arial"/>
              <a:cs typeface="Arial"/>
              <a:sym typeface="Arial"/>
            </a:endParaRPr>
          </a:p>
        </p:txBody>
      </p:sp>
      <p:sp>
        <p:nvSpPr>
          <p:cNvPr id="163" name="Google Shape;163;p5"/>
          <p:cNvSpPr/>
          <p:nvPr/>
        </p:nvSpPr>
        <p:spPr>
          <a:xfrm>
            <a:off x="6358680" y="6180120"/>
            <a:ext cx="7074000" cy="1236960"/>
          </a:xfrm>
          <a:prstGeom prst="roundRect">
            <a:avLst>
              <a:gd fmla="val 2646" name="adj"/>
            </a:avLst>
          </a:prstGeom>
          <a:solidFill>
            <a:srgbClr val="304755"/>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4" name="Google Shape;164;p5"/>
          <p:cNvSpPr/>
          <p:nvPr/>
        </p:nvSpPr>
        <p:spPr>
          <a:xfrm>
            <a:off x="6576840" y="6398640"/>
            <a:ext cx="2567520" cy="3207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lang="en-US" sz="2000" strike="noStrike">
                <a:solidFill>
                  <a:srgbClr val="CAD6DE"/>
                </a:solidFill>
                <a:latin typeface="Unbounded"/>
                <a:ea typeface="Unbounded"/>
                <a:cs typeface="Unbounded"/>
                <a:sym typeface="Unbounded"/>
              </a:rPr>
              <a:t>Everyone</a:t>
            </a:r>
            <a:endParaRPr b="0" sz="2000" strike="noStrike">
              <a:solidFill>
                <a:srgbClr val="000000"/>
              </a:solidFill>
              <a:latin typeface="Arial"/>
              <a:ea typeface="Arial"/>
              <a:cs typeface="Arial"/>
              <a:sym typeface="Arial"/>
            </a:endParaRPr>
          </a:p>
        </p:txBody>
      </p:sp>
      <p:sp>
        <p:nvSpPr>
          <p:cNvPr id="165" name="Google Shape;165;p5"/>
          <p:cNvSpPr/>
          <p:nvPr/>
        </p:nvSpPr>
        <p:spPr>
          <a:xfrm>
            <a:off x="6576840" y="6850440"/>
            <a:ext cx="6637320" cy="348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None/>
            </a:pPr>
            <a:r>
              <a:rPr b="0" lang="en-US" sz="1700" strike="noStrike">
                <a:solidFill>
                  <a:srgbClr val="CAD6DE"/>
                </a:solidFill>
                <a:latin typeface="Cabin"/>
                <a:ea typeface="Cabin"/>
                <a:cs typeface="Cabin"/>
                <a:sym typeface="Cabin"/>
              </a:rPr>
              <a:t>Empower all users to take control of their finances.</a:t>
            </a:r>
            <a:endParaRPr b="0" sz="1700"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172" name="Google Shape;172;p6"/>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173" name="Google Shape;173;p6"/>
          <p:cNvSpPr/>
          <p:nvPr/>
        </p:nvSpPr>
        <p:spPr>
          <a:xfrm>
            <a:off x="1008720" y="695880"/>
            <a:ext cx="3867480" cy="48312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b="0" lang="en-US" sz="3000" strike="noStrike">
                <a:solidFill>
                  <a:srgbClr val="FFFFFF"/>
                </a:solidFill>
                <a:latin typeface="Unbounded"/>
                <a:ea typeface="Unbounded"/>
                <a:cs typeface="Unbounded"/>
                <a:sym typeface="Unbounded"/>
              </a:rPr>
              <a:t>Key Features</a:t>
            </a:r>
            <a:endParaRPr b="0" sz="3000" strike="noStrike">
              <a:solidFill>
                <a:srgbClr val="000000"/>
              </a:solidFill>
              <a:latin typeface="Arial"/>
              <a:ea typeface="Arial"/>
              <a:cs typeface="Arial"/>
              <a:sym typeface="Arial"/>
            </a:endParaRPr>
          </a:p>
        </p:txBody>
      </p:sp>
      <p:pic>
        <p:nvPicPr>
          <p:cNvPr descr="preencoded.png" id="174" name="Google Shape;174;p6"/>
          <p:cNvPicPr preferRelativeResize="0"/>
          <p:nvPr/>
        </p:nvPicPr>
        <p:blipFill rotWithShape="1">
          <a:blip r:embed="rId4">
            <a:alphaModFix/>
          </a:blip>
          <a:srcRect b="0" l="0" r="0" t="0"/>
          <a:stretch/>
        </p:blipFill>
        <p:spPr>
          <a:xfrm>
            <a:off x="1008720" y="1425960"/>
            <a:ext cx="410400" cy="410400"/>
          </a:xfrm>
          <a:prstGeom prst="rect">
            <a:avLst/>
          </a:prstGeom>
          <a:noFill/>
          <a:ln>
            <a:noFill/>
          </a:ln>
        </p:spPr>
      </p:pic>
      <p:sp>
        <p:nvSpPr>
          <p:cNvPr id="175" name="Google Shape;175;p6"/>
          <p:cNvSpPr/>
          <p:nvPr/>
        </p:nvSpPr>
        <p:spPr>
          <a:xfrm>
            <a:off x="1008720" y="2001240"/>
            <a:ext cx="2043000" cy="2412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b="0" lang="en-US" sz="1500" strike="noStrike">
                <a:solidFill>
                  <a:srgbClr val="CAD6DE"/>
                </a:solidFill>
                <a:latin typeface="Unbounded"/>
                <a:ea typeface="Unbounded"/>
                <a:cs typeface="Unbounded"/>
                <a:sym typeface="Unbounded"/>
              </a:rPr>
              <a:t>Add Transactions</a:t>
            </a:r>
            <a:endParaRPr b="0" sz="1500" strike="noStrike">
              <a:solidFill>
                <a:srgbClr val="000000"/>
              </a:solidFill>
              <a:latin typeface="Arial"/>
              <a:ea typeface="Arial"/>
              <a:cs typeface="Arial"/>
              <a:sym typeface="Arial"/>
            </a:endParaRPr>
          </a:p>
        </p:txBody>
      </p:sp>
      <p:sp>
        <p:nvSpPr>
          <p:cNvPr id="176" name="Google Shape;176;p6"/>
          <p:cNvSpPr/>
          <p:nvPr/>
        </p:nvSpPr>
        <p:spPr>
          <a:xfrm>
            <a:off x="1008720" y="2341440"/>
            <a:ext cx="7450920" cy="2628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None/>
            </a:pPr>
            <a:r>
              <a:rPr b="0" lang="en-US" sz="1250" strike="noStrike">
                <a:solidFill>
                  <a:srgbClr val="CAD6DE"/>
                </a:solidFill>
                <a:latin typeface="Cabin"/>
                <a:ea typeface="Cabin"/>
                <a:cs typeface="Cabin"/>
                <a:sym typeface="Cabin"/>
              </a:rPr>
              <a:t>Easily log income and expenses.</a:t>
            </a:r>
            <a:endParaRPr b="0" sz="1250" strike="noStrike">
              <a:solidFill>
                <a:srgbClr val="000000"/>
              </a:solidFill>
              <a:latin typeface="Arial"/>
              <a:ea typeface="Arial"/>
              <a:cs typeface="Arial"/>
              <a:sym typeface="Arial"/>
            </a:endParaRPr>
          </a:p>
        </p:txBody>
      </p:sp>
      <p:pic>
        <p:nvPicPr>
          <p:cNvPr descr="preencoded.png" id="177" name="Google Shape;177;p6"/>
          <p:cNvPicPr preferRelativeResize="0"/>
          <p:nvPr/>
        </p:nvPicPr>
        <p:blipFill rotWithShape="1">
          <a:blip r:embed="rId5">
            <a:alphaModFix/>
          </a:blip>
          <a:srcRect b="0" l="0" r="0" t="0"/>
          <a:stretch/>
        </p:blipFill>
        <p:spPr>
          <a:xfrm>
            <a:off x="1008720" y="3097440"/>
            <a:ext cx="410400" cy="410400"/>
          </a:xfrm>
          <a:prstGeom prst="rect">
            <a:avLst/>
          </a:prstGeom>
          <a:noFill/>
          <a:ln>
            <a:noFill/>
          </a:ln>
        </p:spPr>
      </p:pic>
      <p:sp>
        <p:nvSpPr>
          <p:cNvPr id="178" name="Google Shape;178;p6"/>
          <p:cNvSpPr/>
          <p:nvPr/>
        </p:nvSpPr>
        <p:spPr>
          <a:xfrm>
            <a:off x="1008720" y="3672720"/>
            <a:ext cx="1933560" cy="2412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b="0" lang="en-US" sz="1500" strike="noStrike">
                <a:solidFill>
                  <a:srgbClr val="CAD6DE"/>
                </a:solidFill>
                <a:latin typeface="Unbounded"/>
                <a:ea typeface="Unbounded"/>
                <a:cs typeface="Unbounded"/>
                <a:sym typeface="Unbounded"/>
              </a:rPr>
              <a:t>View Statistics</a:t>
            </a:r>
            <a:endParaRPr b="0" sz="1500" strike="noStrike">
              <a:solidFill>
                <a:srgbClr val="000000"/>
              </a:solidFill>
              <a:latin typeface="Arial"/>
              <a:ea typeface="Arial"/>
              <a:cs typeface="Arial"/>
              <a:sym typeface="Arial"/>
            </a:endParaRPr>
          </a:p>
        </p:txBody>
      </p:sp>
      <p:sp>
        <p:nvSpPr>
          <p:cNvPr id="179" name="Google Shape;179;p6"/>
          <p:cNvSpPr/>
          <p:nvPr/>
        </p:nvSpPr>
        <p:spPr>
          <a:xfrm>
            <a:off x="1008720" y="4012920"/>
            <a:ext cx="7450920" cy="2628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None/>
            </a:pPr>
            <a:r>
              <a:rPr b="0" lang="en-US" sz="1250" strike="noStrike">
                <a:solidFill>
                  <a:srgbClr val="CAD6DE"/>
                </a:solidFill>
                <a:latin typeface="Cabin"/>
                <a:ea typeface="Cabin"/>
                <a:cs typeface="Cabin"/>
                <a:sym typeface="Cabin"/>
              </a:rPr>
              <a:t>Analyze spending patterns with visual charts.</a:t>
            </a:r>
            <a:endParaRPr b="0" sz="1250" strike="noStrike">
              <a:solidFill>
                <a:srgbClr val="000000"/>
              </a:solidFill>
              <a:latin typeface="Arial"/>
              <a:ea typeface="Arial"/>
              <a:cs typeface="Arial"/>
              <a:sym typeface="Arial"/>
            </a:endParaRPr>
          </a:p>
        </p:txBody>
      </p:sp>
      <p:pic>
        <p:nvPicPr>
          <p:cNvPr descr="preencoded.png" id="180" name="Google Shape;180;p6"/>
          <p:cNvPicPr preferRelativeResize="0"/>
          <p:nvPr/>
        </p:nvPicPr>
        <p:blipFill rotWithShape="1">
          <a:blip r:embed="rId6">
            <a:alphaModFix/>
          </a:blip>
          <a:srcRect b="0" l="0" r="0" t="0"/>
          <a:stretch/>
        </p:blipFill>
        <p:spPr>
          <a:xfrm>
            <a:off x="1008720" y="4769280"/>
            <a:ext cx="410400" cy="410400"/>
          </a:xfrm>
          <a:prstGeom prst="rect">
            <a:avLst/>
          </a:prstGeom>
          <a:noFill/>
          <a:ln>
            <a:noFill/>
          </a:ln>
        </p:spPr>
      </p:pic>
      <p:sp>
        <p:nvSpPr>
          <p:cNvPr id="181" name="Google Shape;181;p6"/>
          <p:cNvSpPr/>
          <p:nvPr/>
        </p:nvSpPr>
        <p:spPr>
          <a:xfrm>
            <a:off x="1008720" y="5344200"/>
            <a:ext cx="1933560" cy="2412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b="0" lang="en-US" sz="1500" strike="noStrike">
                <a:solidFill>
                  <a:srgbClr val="CAD6DE"/>
                </a:solidFill>
                <a:latin typeface="Unbounded"/>
                <a:ea typeface="Unbounded"/>
                <a:cs typeface="Unbounded"/>
                <a:sym typeface="Unbounded"/>
              </a:rPr>
              <a:t>Manage Wallet</a:t>
            </a:r>
            <a:endParaRPr b="0" sz="1500" strike="noStrike">
              <a:solidFill>
                <a:srgbClr val="000000"/>
              </a:solidFill>
              <a:latin typeface="Arial"/>
              <a:ea typeface="Arial"/>
              <a:cs typeface="Arial"/>
              <a:sym typeface="Arial"/>
            </a:endParaRPr>
          </a:p>
        </p:txBody>
      </p:sp>
      <p:sp>
        <p:nvSpPr>
          <p:cNvPr id="182" name="Google Shape;182;p6"/>
          <p:cNvSpPr/>
          <p:nvPr/>
        </p:nvSpPr>
        <p:spPr>
          <a:xfrm>
            <a:off x="1008720" y="5684760"/>
            <a:ext cx="7450920" cy="2628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None/>
            </a:pPr>
            <a:r>
              <a:rPr b="0" lang="en-US" sz="1250" strike="noStrike">
                <a:solidFill>
                  <a:srgbClr val="CAD6DE"/>
                </a:solidFill>
                <a:latin typeface="Cabin"/>
                <a:ea typeface="Cabin"/>
                <a:cs typeface="Cabin"/>
                <a:sym typeface="Cabin"/>
              </a:rPr>
              <a:t>Track account balances and transactions.</a:t>
            </a:r>
            <a:endParaRPr b="0" sz="1250" strike="noStrike">
              <a:solidFill>
                <a:srgbClr val="000000"/>
              </a:solidFill>
              <a:latin typeface="Arial"/>
              <a:ea typeface="Arial"/>
              <a:cs typeface="Arial"/>
              <a:sym typeface="Arial"/>
            </a:endParaRPr>
          </a:p>
        </p:txBody>
      </p:sp>
      <p:pic>
        <p:nvPicPr>
          <p:cNvPr descr="preencoded.png" id="183" name="Google Shape;183;p6"/>
          <p:cNvPicPr preferRelativeResize="0"/>
          <p:nvPr/>
        </p:nvPicPr>
        <p:blipFill rotWithShape="1">
          <a:blip r:embed="rId7">
            <a:alphaModFix/>
          </a:blip>
          <a:srcRect b="0" l="0" r="0" t="0"/>
          <a:stretch/>
        </p:blipFill>
        <p:spPr>
          <a:xfrm>
            <a:off x="1008720" y="6440760"/>
            <a:ext cx="410400" cy="410400"/>
          </a:xfrm>
          <a:prstGeom prst="rect">
            <a:avLst/>
          </a:prstGeom>
          <a:noFill/>
          <a:ln>
            <a:noFill/>
          </a:ln>
        </p:spPr>
      </p:pic>
      <p:sp>
        <p:nvSpPr>
          <p:cNvPr id="184" name="Google Shape;184;p6"/>
          <p:cNvSpPr/>
          <p:nvPr/>
        </p:nvSpPr>
        <p:spPr>
          <a:xfrm>
            <a:off x="1008720" y="7016040"/>
            <a:ext cx="1933560" cy="2412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b="0" lang="en-US" sz="1500" strike="noStrike">
                <a:solidFill>
                  <a:srgbClr val="CAD6DE"/>
                </a:solidFill>
                <a:latin typeface="Unbounded"/>
                <a:ea typeface="Unbounded"/>
                <a:cs typeface="Unbounded"/>
                <a:sym typeface="Unbounded"/>
              </a:rPr>
              <a:t>Upload Invoices</a:t>
            </a:r>
            <a:endParaRPr b="0" sz="1500" strike="noStrike">
              <a:solidFill>
                <a:srgbClr val="000000"/>
              </a:solidFill>
              <a:latin typeface="Arial"/>
              <a:ea typeface="Arial"/>
              <a:cs typeface="Arial"/>
              <a:sym typeface="Arial"/>
            </a:endParaRPr>
          </a:p>
        </p:txBody>
      </p:sp>
      <p:sp>
        <p:nvSpPr>
          <p:cNvPr id="185" name="Google Shape;185;p6"/>
          <p:cNvSpPr/>
          <p:nvPr/>
        </p:nvSpPr>
        <p:spPr>
          <a:xfrm>
            <a:off x="1008720" y="7356240"/>
            <a:ext cx="7450920" cy="2628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None/>
            </a:pPr>
            <a:r>
              <a:rPr b="0" lang="en-US" sz="1250" strike="noStrike">
                <a:solidFill>
                  <a:srgbClr val="CAD6DE"/>
                </a:solidFill>
                <a:latin typeface="Cabin"/>
                <a:ea typeface="Cabin"/>
                <a:cs typeface="Cabin"/>
                <a:sym typeface="Cabin"/>
              </a:rPr>
              <a:t>Attach receipts to transaction records.</a:t>
            </a:r>
            <a:endParaRPr b="0" sz="1250" strike="noStrike">
              <a:solidFill>
                <a:srgbClr val="000000"/>
              </a:solidFill>
              <a:latin typeface="Arial"/>
              <a:ea typeface="Arial"/>
              <a:cs typeface="Arial"/>
              <a:sym typeface="Arial"/>
            </a:endParaRPr>
          </a:p>
        </p:txBody>
      </p:sp>
      <p:pic>
        <p:nvPicPr>
          <p:cNvPr descr="Screenshot_20241015-083430" id="186" name="Google Shape;186;p6"/>
          <p:cNvPicPr preferRelativeResize="0"/>
          <p:nvPr/>
        </p:nvPicPr>
        <p:blipFill rotWithShape="1">
          <a:blip r:embed="rId8">
            <a:alphaModFix/>
          </a:blip>
          <a:srcRect b="0" l="0" r="0" t="0"/>
          <a:stretch/>
        </p:blipFill>
        <p:spPr>
          <a:xfrm>
            <a:off x="9907270" y="541020"/>
            <a:ext cx="3592830" cy="723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7"/>
          <p:cNvSpPr/>
          <p:nvPr/>
        </p:nvSpPr>
        <p:spPr>
          <a:xfrm>
            <a:off x="433440" y="243720"/>
            <a:ext cx="13763160" cy="7741440"/>
          </a:xfrm>
          <a:prstGeom prst="roundRect">
            <a:avLst>
              <a:gd fmla="val 516"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3" name="Google Shape;193;p7"/>
          <p:cNvSpPr/>
          <p:nvPr/>
        </p:nvSpPr>
        <p:spPr>
          <a:xfrm>
            <a:off x="1365120" y="2516400"/>
            <a:ext cx="6262920" cy="782640"/>
          </a:xfrm>
          <a:prstGeom prst="rect">
            <a:avLst/>
          </a:prstGeom>
          <a:noFill/>
          <a:ln>
            <a:noFill/>
          </a:ln>
        </p:spPr>
        <p:txBody>
          <a:bodyPr anchorCtr="0" anchor="t" bIns="0" lIns="0" spcFirstLastPara="1" rIns="0" wrap="square" tIns="0">
            <a:noAutofit/>
          </a:bodyPr>
          <a:lstStyle/>
          <a:p>
            <a:pPr indent="0" lvl="0" marL="0" marR="0" rtl="0" algn="l">
              <a:lnSpc>
                <a:spcPct val="125510"/>
              </a:lnSpc>
              <a:spcBef>
                <a:spcPts val="0"/>
              </a:spcBef>
              <a:spcAft>
                <a:spcPts val="0"/>
              </a:spcAft>
              <a:buNone/>
            </a:pPr>
            <a:r>
              <a:rPr b="0" lang="en-US" sz="4900" strike="noStrike">
                <a:solidFill>
                  <a:srgbClr val="FFFFFF"/>
                </a:solidFill>
                <a:latin typeface="Unbounded"/>
                <a:ea typeface="Unbounded"/>
                <a:cs typeface="Unbounded"/>
                <a:sym typeface="Unbounded"/>
              </a:rPr>
              <a:t>Design Overview</a:t>
            </a:r>
            <a:endParaRPr b="0" sz="4900" strike="noStrike">
              <a:solidFill>
                <a:srgbClr val="000000"/>
              </a:solidFill>
              <a:latin typeface="Arial"/>
              <a:ea typeface="Arial"/>
              <a:cs typeface="Arial"/>
              <a:sym typeface="Arial"/>
            </a:endParaRPr>
          </a:p>
        </p:txBody>
      </p:sp>
      <p:sp>
        <p:nvSpPr>
          <p:cNvPr id="194" name="Google Shape;194;p7"/>
          <p:cNvSpPr/>
          <p:nvPr/>
        </p:nvSpPr>
        <p:spPr>
          <a:xfrm>
            <a:off x="1365120" y="3964320"/>
            <a:ext cx="3131280" cy="39096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None/>
            </a:pPr>
            <a:r>
              <a:rPr b="0" lang="en-US" sz="2450" strike="noStrike">
                <a:solidFill>
                  <a:srgbClr val="FFFFFF"/>
                </a:solidFill>
                <a:latin typeface="Unbounded"/>
                <a:ea typeface="Unbounded"/>
                <a:cs typeface="Unbounded"/>
                <a:sym typeface="Unbounded"/>
              </a:rPr>
              <a:t>Simplicity</a:t>
            </a:r>
            <a:endParaRPr b="0" sz="2450" strike="noStrike">
              <a:solidFill>
                <a:srgbClr val="000000"/>
              </a:solidFill>
              <a:latin typeface="Arial"/>
              <a:ea typeface="Arial"/>
              <a:cs typeface="Arial"/>
              <a:sym typeface="Arial"/>
            </a:endParaRPr>
          </a:p>
        </p:txBody>
      </p:sp>
      <p:sp>
        <p:nvSpPr>
          <p:cNvPr id="195" name="Google Shape;195;p7"/>
          <p:cNvSpPr/>
          <p:nvPr/>
        </p:nvSpPr>
        <p:spPr>
          <a:xfrm>
            <a:off x="1365120" y="4622040"/>
            <a:ext cx="3533040" cy="85140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Intuitive layout and navigation for all users.</a:t>
            </a:r>
            <a:endParaRPr b="0" sz="2050" strike="noStrike">
              <a:solidFill>
                <a:srgbClr val="000000"/>
              </a:solidFill>
              <a:latin typeface="Arial"/>
              <a:ea typeface="Arial"/>
              <a:cs typeface="Arial"/>
              <a:sym typeface="Arial"/>
            </a:endParaRPr>
          </a:p>
        </p:txBody>
      </p:sp>
      <p:sp>
        <p:nvSpPr>
          <p:cNvPr id="196" name="Google Shape;196;p7"/>
          <p:cNvSpPr/>
          <p:nvPr/>
        </p:nvSpPr>
        <p:spPr>
          <a:xfrm>
            <a:off x="5555520" y="3964320"/>
            <a:ext cx="3131280" cy="39096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None/>
            </a:pPr>
            <a:r>
              <a:rPr b="0" lang="en-US" sz="2450" strike="noStrike">
                <a:solidFill>
                  <a:srgbClr val="FFFFFF"/>
                </a:solidFill>
                <a:latin typeface="Unbounded"/>
                <a:ea typeface="Unbounded"/>
                <a:cs typeface="Unbounded"/>
                <a:sym typeface="Unbounded"/>
              </a:rPr>
              <a:t>Aesthetics</a:t>
            </a:r>
            <a:endParaRPr b="0" sz="2450" strike="noStrike">
              <a:solidFill>
                <a:srgbClr val="000000"/>
              </a:solidFill>
              <a:latin typeface="Arial"/>
              <a:ea typeface="Arial"/>
              <a:cs typeface="Arial"/>
              <a:sym typeface="Arial"/>
            </a:endParaRPr>
          </a:p>
        </p:txBody>
      </p:sp>
      <p:sp>
        <p:nvSpPr>
          <p:cNvPr id="197" name="Google Shape;197;p7"/>
          <p:cNvSpPr/>
          <p:nvPr/>
        </p:nvSpPr>
        <p:spPr>
          <a:xfrm>
            <a:off x="5555520" y="4622040"/>
            <a:ext cx="3533040" cy="85140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Visually pleasing design with a calming palette.</a:t>
            </a:r>
            <a:endParaRPr b="0" sz="2050" strike="noStrike">
              <a:solidFill>
                <a:srgbClr val="000000"/>
              </a:solidFill>
              <a:latin typeface="Arial"/>
              <a:ea typeface="Arial"/>
              <a:cs typeface="Arial"/>
              <a:sym typeface="Arial"/>
            </a:endParaRPr>
          </a:p>
        </p:txBody>
      </p:sp>
      <p:sp>
        <p:nvSpPr>
          <p:cNvPr id="198" name="Google Shape;198;p7"/>
          <p:cNvSpPr/>
          <p:nvPr/>
        </p:nvSpPr>
        <p:spPr>
          <a:xfrm>
            <a:off x="9745920" y="3964320"/>
            <a:ext cx="3131280" cy="39096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None/>
            </a:pPr>
            <a:r>
              <a:rPr b="0" lang="en-US" sz="2450" strike="noStrike">
                <a:solidFill>
                  <a:srgbClr val="FFFFFF"/>
                </a:solidFill>
                <a:latin typeface="Unbounded"/>
                <a:ea typeface="Unbounded"/>
                <a:cs typeface="Unbounded"/>
                <a:sym typeface="Unbounded"/>
              </a:rPr>
              <a:t>Usability</a:t>
            </a:r>
            <a:endParaRPr b="0" sz="2450" strike="noStrike">
              <a:solidFill>
                <a:srgbClr val="000000"/>
              </a:solidFill>
              <a:latin typeface="Arial"/>
              <a:ea typeface="Arial"/>
              <a:cs typeface="Arial"/>
              <a:sym typeface="Arial"/>
            </a:endParaRPr>
          </a:p>
        </p:txBody>
      </p:sp>
      <p:sp>
        <p:nvSpPr>
          <p:cNvPr id="199" name="Google Shape;199;p7"/>
          <p:cNvSpPr/>
          <p:nvPr/>
        </p:nvSpPr>
        <p:spPr>
          <a:xfrm>
            <a:off x="9745920" y="4622040"/>
            <a:ext cx="3533040" cy="851400"/>
          </a:xfrm>
          <a:prstGeom prst="rect">
            <a:avLst/>
          </a:prstGeom>
          <a:noFill/>
          <a:ln>
            <a:noFill/>
          </a:ln>
        </p:spPr>
        <p:txBody>
          <a:bodyPr anchorCtr="0" anchor="t" bIns="0" lIns="0" spcFirstLastPara="1" rIns="0" wrap="square" tIns="0">
            <a:noAutofit/>
          </a:bodyPr>
          <a:lstStyle/>
          <a:p>
            <a:pPr indent="0" lvl="0" marL="0" marR="0" rtl="0" algn="l">
              <a:lnSpc>
                <a:spcPct val="163414"/>
              </a:lnSpc>
              <a:spcBef>
                <a:spcPts val="0"/>
              </a:spcBef>
              <a:spcAft>
                <a:spcPts val="0"/>
              </a:spcAft>
              <a:buNone/>
            </a:pPr>
            <a:r>
              <a:rPr b="0" lang="en-US" sz="2050" strike="noStrike">
                <a:solidFill>
                  <a:srgbClr val="CAD6DE"/>
                </a:solidFill>
                <a:latin typeface="Cabin"/>
                <a:ea typeface="Cabin"/>
                <a:cs typeface="Cabin"/>
                <a:sym typeface="Cabin"/>
              </a:rPr>
              <a:t>Seamless interactions and quick task completion.</a:t>
            </a:r>
            <a:endParaRPr b="0" sz="2050"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8"/>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06" name="Google Shape;206;p8"/>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07" name="Google Shape;207;p8"/>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Welcome Page (One-Time)</a:t>
            </a:r>
            <a:endParaRPr sz="3000" strike="noStrike">
              <a:solidFill>
                <a:schemeClr val="lt1"/>
              </a:solidFill>
              <a:latin typeface="Arial"/>
              <a:ea typeface="Arial"/>
              <a:cs typeface="Arial"/>
              <a:sym typeface="Arial"/>
            </a:endParaRPr>
          </a:p>
        </p:txBody>
      </p:sp>
      <p:pic>
        <p:nvPicPr>
          <p:cNvPr descr="/home/rei0ni/Downloads/Screenshot_20241015-083220/Screenshot_20241015-083225.pngScreenshot_20241015-083225" id="208" name="Google Shape;208;p8"/>
          <p:cNvPicPr preferRelativeResize="0"/>
          <p:nvPr/>
        </p:nvPicPr>
        <p:blipFill rotWithShape="1">
          <a:blip r:embed="rId4">
            <a:alphaModFix/>
          </a:blip>
          <a:srcRect b="0" l="0" r="0" t="0"/>
          <a:stretch/>
        </p:blipFill>
        <p:spPr>
          <a:xfrm>
            <a:off x="9915525" y="541020"/>
            <a:ext cx="3576320" cy="7232650"/>
          </a:xfrm>
          <a:prstGeom prst="rect">
            <a:avLst/>
          </a:prstGeom>
          <a:noFill/>
          <a:ln>
            <a:noFill/>
          </a:ln>
        </p:spPr>
      </p:pic>
      <p:sp>
        <p:nvSpPr>
          <p:cNvPr id="209" name="Google Shape;209;p8"/>
          <p:cNvSpPr txBox="1"/>
          <p:nvPr/>
        </p:nvSpPr>
        <p:spPr>
          <a:xfrm>
            <a:off x="990600" y="2143125"/>
            <a:ext cx="6540500" cy="30460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This is the first screen users see upon launching the app for the first time. The welcome message, "Spend Smarter, Save More," encourages users to engage with the app by clicking the "Get Started" button. Returning users are offered a "Log In" option at the bottom to quickly access their accounts. The design is minimalistic and focuses on inviting users to start their budgeting journey.</a:t>
            </a:r>
            <a:endParaRPr sz="2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9"/>
          <p:cNvSpPr/>
          <p:nvPr/>
        </p:nvSpPr>
        <p:spPr>
          <a:xfrm>
            <a:off x="433440" y="243720"/>
            <a:ext cx="13763160" cy="7827120"/>
          </a:xfrm>
          <a:prstGeom prst="roundRect">
            <a:avLst>
              <a:gd fmla="val 315" name="adj"/>
            </a:avLst>
          </a:prstGeom>
          <a:solidFill>
            <a:srgbClr val="112836"/>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descr="preencoded.png" id="216" name="Google Shape;216;p9"/>
          <p:cNvPicPr preferRelativeResize="0"/>
          <p:nvPr/>
        </p:nvPicPr>
        <p:blipFill rotWithShape="1">
          <a:blip r:embed="rId3">
            <a:alphaModFix/>
          </a:blip>
          <a:srcRect b="0" l="0" r="0" t="0"/>
          <a:stretch/>
        </p:blipFill>
        <p:spPr>
          <a:xfrm>
            <a:off x="9035640" y="243720"/>
            <a:ext cx="5160960" cy="7827120"/>
          </a:xfrm>
          <a:prstGeom prst="rect">
            <a:avLst/>
          </a:prstGeom>
          <a:noFill/>
          <a:ln>
            <a:noFill/>
          </a:ln>
        </p:spPr>
      </p:pic>
      <p:sp>
        <p:nvSpPr>
          <p:cNvPr id="217" name="Google Shape;217;p9"/>
          <p:cNvSpPr/>
          <p:nvPr/>
        </p:nvSpPr>
        <p:spPr>
          <a:xfrm>
            <a:off x="1009015" y="695960"/>
            <a:ext cx="4827905" cy="4832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None/>
            </a:pPr>
            <a:r>
              <a:rPr lang="en-US" sz="3000" strike="noStrike">
                <a:solidFill>
                  <a:schemeClr val="lt1"/>
                </a:solidFill>
                <a:latin typeface="Arial"/>
                <a:ea typeface="Arial"/>
                <a:cs typeface="Arial"/>
                <a:sym typeface="Arial"/>
              </a:rPr>
              <a:t>Registration Page</a:t>
            </a:r>
            <a:endParaRPr sz="3000" strike="noStrike">
              <a:solidFill>
                <a:schemeClr val="lt1"/>
              </a:solidFill>
              <a:latin typeface="Arial"/>
              <a:ea typeface="Arial"/>
              <a:cs typeface="Arial"/>
              <a:sym typeface="Arial"/>
            </a:endParaRPr>
          </a:p>
        </p:txBody>
      </p:sp>
      <p:pic>
        <p:nvPicPr>
          <p:cNvPr descr="/home/rei0ni/Downloads/Screenshot_20241015-083220/Screenshot_20241015-083231.pngScreenshot_20241015-083231" id="218" name="Google Shape;218;p9"/>
          <p:cNvPicPr preferRelativeResize="0"/>
          <p:nvPr/>
        </p:nvPicPr>
        <p:blipFill rotWithShape="1">
          <a:blip r:embed="rId4">
            <a:alphaModFix/>
          </a:blip>
          <a:srcRect b="0" l="0" r="0" t="0"/>
          <a:stretch/>
        </p:blipFill>
        <p:spPr>
          <a:xfrm>
            <a:off x="9915525" y="549593"/>
            <a:ext cx="3576320" cy="7215505"/>
          </a:xfrm>
          <a:prstGeom prst="rect">
            <a:avLst/>
          </a:prstGeom>
          <a:noFill/>
          <a:ln>
            <a:noFill/>
          </a:ln>
        </p:spPr>
      </p:pic>
      <p:sp>
        <p:nvSpPr>
          <p:cNvPr id="219" name="Google Shape;219;p9"/>
          <p:cNvSpPr txBox="1"/>
          <p:nvPr/>
        </p:nvSpPr>
        <p:spPr>
          <a:xfrm>
            <a:off x="990600" y="2143125"/>
            <a:ext cx="6540500" cy="2676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This screen allows new users to create an account on the BudgetMate app. Users are prompted to provide a username, email, password, and confirm the password. The design focuses on simplicity, with clearly labeled fields and a "Sign Up" button. For returning users, a "Login" link is also available, allowing quick access to their account.</a:t>
            </a:r>
            <a:endParaRPr sz="24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2024-10-19T13:27:48Z</dcterms:created>
  <dc:creator>PptxGenJS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10</vt:i4>
  </property>
  <property fmtid="{D5CDD505-2E9C-101B-9397-08002B2CF9AE}" pid="5" name="ICV">
    <vt:lpwstr/>
  </property>
  <property fmtid="{D5CDD505-2E9C-101B-9397-08002B2CF9AE}" pid="6" name="KSOProductBuildVer">
    <vt:lpwstr>1033-11.1.0.11719</vt:lpwstr>
  </property>
</Properties>
</file>